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63" r:id="rId3"/>
    <p:sldId id="264" r:id="rId4"/>
    <p:sldId id="267" r:id="rId5"/>
    <p:sldId id="271" r:id="rId6"/>
    <p:sldId id="272" r:id="rId7"/>
    <p:sldId id="289" r:id="rId8"/>
    <p:sldId id="290" r:id="rId9"/>
    <p:sldId id="291" r:id="rId10"/>
    <p:sldId id="275" r:id="rId11"/>
    <p:sldId id="278" r:id="rId12"/>
    <p:sldId id="292" r:id="rId13"/>
    <p:sldId id="282" r:id="rId14"/>
    <p:sldId id="293" r:id="rId15"/>
    <p:sldId id="294" r:id="rId16"/>
    <p:sldId id="295" r:id="rId17"/>
    <p:sldId id="296" r:id="rId18"/>
    <p:sldId id="297" r:id="rId19"/>
    <p:sldId id="298" r:id="rId20"/>
    <p:sldId id="299" r:id="rId21"/>
    <p:sldId id="300" r:id="rId22"/>
    <p:sldId id="285" r:id="rId23"/>
    <p:sldId id="287" r:id="rId24"/>
    <p:sldId id="302" r:id="rId25"/>
    <p:sldId id="301"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17" r:id="rId39"/>
    <p:sldId id="318" r:id="rId40"/>
    <p:sldId id="319" r:id="rId41"/>
    <p:sldId id="332" r:id="rId42"/>
    <p:sldId id="333" r:id="rId43"/>
    <p:sldId id="303" r:id="rId44"/>
    <p:sldId id="316" r:id="rId45"/>
    <p:sldId id="304" r:id="rId46"/>
    <p:sldId id="308" r:id="rId47"/>
    <p:sldId id="312" r:id="rId48"/>
    <p:sldId id="309" r:id="rId49"/>
    <p:sldId id="313" r:id="rId50"/>
    <p:sldId id="310" r:id="rId51"/>
    <p:sldId id="311" r:id="rId52"/>
    <p:sldId id="305" r:id="rId53"/>
    <p:sldId id="314" r:id="rId54"/>
    <p:sldId id="315" r:id="rId55"/>
    <p:sldId id="306" r:id="rId56"/>
    <p:sldId id="307" r:id="rId57"/>
    <p:sldId id="262" r:id="rId58"/>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2F0"/>
    <a:srgbClr val="3EAFFC"/>
    <a:srgbClr val="1171E2"/>
    <a:srgbClr val="1460D9"/>
    <a:srgbClr val="6AD4FA"/>
    <a:srgbClr val="1651F6"/>
    <a:srgbClr val="76C6F2"/>
    <a:srgbClr val="5CB8F2"/>
    <a:srgbClr val="1461D9"/>
    <a:srgbClr val="1574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2" d="100"/>
          <a:sy n="82" d="100"/>
        </p:scale>
        <p:origin x="720" y="9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1</a:t>
            </a:fld>
            <a:endParaRPr lang="zh-CN" altLang="en-US"/>
          </a:p>
        </p:txBody>
      </p:sp>
    </p:spTree>
    <p:extLst>
      <p:ext uri="{BB962C8B-B14F-4D97-AF65-F5344CB8AC3E}">
        <p14:creationId xmlns:p14="http://schemas.microsoft.com/office/powerpoint/2010/main" val="449540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pic>
        <p:nvPicPr>
          <p:cNvPr id="4" name="图片 3" descr="背景图案&#10;&#10;描述已自动生成">
            <a:extLst>
              <a:ext uri="{FF2B5EF4-FFF2-40B4-BE49-F238E27FC236}">
                <a16:creationId xmlns:a16="http://schemas.microsoft.com/office/drawing/2014/main" id="{311706A7-889B-0407-429B-2C665BD68D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250"/>
          <a:stretch/>
        </p:blipFill>
        <p:spPr>
          <a:xfrm>
            <a:off x="0" y="0"/>
            <a:ext cx="12192813" cy="6858000"/>
          </a:xfrm>
          <a:prstGeom prst="rect">
            <a:avLst/>
          </a:prstGeom>
        </p:spPr>
      </p:pic>
      <p:sp>
        <p:nvSpPr>
          <p:cNvPr id="2" name="标题 1">
            <a:extLst>
              <a:ext uri="{FF2B5EF4-FFF2-40B4-BE49-F238E27FC236}">
                <a16:creationId xmlns:a16="http://schemas.microsoft.com/office/drawing/2014/main" id="{E545B57F-7D9D-4AD8-9FE4-E5267D65BB87}"/>
              </a:ext>
            </a:extLst>
          </p:cNvPr>
          <p:cNvSpPr>
            <a:spLocks noGrp="1"/>
          </p:cNvSpPr>
          <p:nvPr userDrawn="1">
            <p:ph type="ctrTitle" hasCustomPrompt="1"/>
          </p:nvPr>
        </p:nvSpPr>
        <p:spPr>
          <a:xfrm>
            <a:off x="1280476" y="938865"/>
            <a:ext cx="9839808" cy="2956066"/>
          </a:xfrm>
        </p:spPr>
        <p:txBody>
          <a:bodyPr vert="horz" wrap="square" lIns="91440" tIns="45720" rIns="91440" bIns="45720" rtlCol="0" anchor="b">
            <a:spAutoFit/>
          </a:bodyPr>
          <a:lstStyle>
            <a:lvl1pPr>
              <a:lnSpc>
                <a:spcPct val="110000"/>
              </a:lnSpc>
              <a:defRPr lang="zh-CN" altLang="en-US" sz="8800" b="1" dirty="0"/>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8" name="文本占位符 7">
            <a:extLst>
              <a:ext uri="{FF2B5EF4-FFF2-40B4-BE49-F238E27FC236}">
                <a16:creationId xmlns:a16="http://schemas.microsoft.com/office/drawing/2014/main" id="{44C4A721-803B-47CB-B99E-1D01E8E0169F}"/>
              </a:ext>
            </a:extLst>
          </p:cNvPr>
          <p:cNvSpPr>
            <a:spLocks noGrp="1"/>
          </p:cNvSpPr>
          <p:nvPr userDrawn="1">
            <p:ph type="body" sz="quarter" idx="13" hasCustomPrompt="1"/>
          </p:nvPr>
        </p:nvSpPr>
        <p:spPr>
          <a:xfrm>
            <a:off x="9756879" y="5875568"/>
            <a:ext cx="1762021" cy="258532"/>
          </a:xfrm>
        </p:spPr>
        <p:txBody>
          <a:bodyPr vert="horz" wrap="none" lIns="91440" tIns="45720" rIns="91440" bIns="45720" rtlCol="0" anchor="ctr">
            <a:spAutoFit/>
          </a:bodyPr>
          <a:lstStyle>
            <a:lvl1pPr marL="0" indent="0" algn="r">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CA939A61-406D-45DC-B757-059EFAA05866}"/>
              </a:ext>
            </a:extLst>
          </p:cNvPr>
          <p:cNvSpPr>
            <a:spLocks noGrp="1"/>
          </p:cNvSpPr>
          <p:nvPr userDrawn="1">
            <p:ph type="body" sz="quarter" idx="14" hasCustomPrompt="1"/>
          </p:nvPr>
        </p:nvSpPr>
        <p:spPr>
          <a:xfrm>
            <a:off x="660400" y="5856698"/>
            <a:ext cx="1096326" cy="258532"/>
          </a:xfrm>
        </p:spPr>
        <p:txBody>
          <a:bodyPr vert="horz" wrap="none" lIns="91440" tIns="45720" rIns="91440" bIns="45720" rtlCol="0" anchor="ctr">
            <a:spAutoFit/>
          </a:bodyPr>
          <a:lstStyle>
            <a:lvl1pPr marL="0" indent="0">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OfficePLUS.cn</a:t>
            </a:r>
            <a:endParaRPr lang="en-US" altLang="en-US" dirty="0"/>
          </a:p>
        </p:txBody>
      </p:sp>
      <p:sp>
        <p:nvSpPr>
          <p:cNvPr id="22" name="副标题 21">
            <a:extLst>
              <a:ext uri="{FF2B5EF4-FFF2-40B4-BE49-F238E27FC236}">
                <a16:creationId xmlns:a16="http://schemas.microsoft.com/office/drawing/2014/main" id="{8A11353A-00AE-150D-041B-46781B000D1C}"/>
              </a:ext>
            </a:extLst>
          </p:cNvPr>
          <p:cNvSpPr>
            <a:spLocks noGrp="1"/>
          </p:cNvSpPr>
          <p:nvPr>
            <p:ph type="subTitle" idx="1" hasCustomPrompt="1"/>
          </p:nvPr>
        </p:nvSpPr>
        <p:spPr>
          <a:xfrm>
            <a:off x="1394776" y="4176561"/>
            <a:ext cx="2558393" cy="509491"/>
          </a:xfrm>
          <a:prstGeom prst="roundRect">
            <a:avLst/>
          </a:prstGeom>
          <a:noFill/>
          <a:ln w="12700">
            <a:solidFill>
              <a:schemeClr val="tx1"/>
            </a:solidFill>
          </a:ln>
        </p:spPr>
        <p:txBody>
          <a:bodyPr vert="horz" wrap="square" lIns="144000" tIns="36000" rIns="144000" bIns="36000" rtlCol="0" anchor="ctr">
            <a:spAutoFit/>
          </a:bodyPr>
          <a:lstStyle>
            <a:lvl1pPr marL="0" indent="0" algn="l">
              <a:buNone/>
              <a:defRPr lang="zh-CN" altLang="en-US" sz="1400" b="0" dirty="0">
                <a:ln w="12700">
                  <a:noFill/>
                </a:ln>
                <a:solidFill>
                  <a:schemeClr val="tx1"/>
                </a:solidFill>
                <a:latin typeface="+mj-lt"/>
                <a:ea typeface="+mj-ea"/>
                <a:cs typeface="+mj-cs"/>
              </a:defRPr>
            </a:lvl1pPr>
          </a:lstStyle>
          <a:p>
            <a:pPr marL="57150" lvl="0" indent="-285750" algn="ctr" defTabSz="914332">
              <a:spcBef>
                <a:spcPct val="0"/>
              </a:spcBef>
            </a:pPr>
            <a:r>
              <a:rPr lang="en-US" altLang="zh-CN" dirty="0"/>
              <a:t>Click to edit Master subtitle style</a:t>
            </a:r>
            <a:endParaRPr lang="zh-CN" altLang="en-US" dirty="0"/>
          </a:p>
        </p:txBody>
      </p:sp>
    </p:spTree>
    <p:extLst>
      <p:ext uri="{BB962C8B-B14F-4D97-AF65-F5344CB8AC3E}">
        <p14:creationId xmlns:p14="http://schemas.microsoft.com/office/powerpoint/2010/main" val="321854145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2023/6/5</a:t>
            </a:fld>
            <a:endParaRPr lang="zh-CN" altLang="en-US"/>
          </a:p>
        </p:txBody>
      </p:sp>
      <p:sp>
        <p:nvSpPr>
          <p:cNvPr id="5" name="页脚占位符 4">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bg>
      <p:bgPr>
        <a:gradFill>
          <a:gsLst>
            <a:gs pos="100000">
              <a:schemeClr val="accent3"/>
            </a:gs>
            <a:gs pos="12000">
              <a:schemeClr val="accent2">
                <a:lumMod val="20000"/>
                <a:lumOff val="80000"/>
                <a:alpha val="0"/>
              </a:schemeClr>
            </a:gs>
            <a:gs pos="53000">
              <a:schemeClr val="accent4">
                <a:lumMod val="60000"/>
                <a:lumOff val="40000"/>
                <a:alpha val="0"/>
              </a:schemeClr>
            </a:gs>
            <a:gs pos="89000">
              <a:schemeClr val="accent4">
                <a:alpha val="31000"/>
              </a:schemeClr>
            </a:gs>
            <a:gs pos="0">
              <a:schemeClr val="accent2">
                <a:alpha val="61000"/>
              </a:schemeClr>
            </a:gs>
          </a:gsLst>
          <a:lin ang="5400000" scaled="0"/>
        </a:gradFill>
        <a:effectLst/>
      </p:bgPr>
    </p:bg>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2023/6/5</a:t>
            </a:fld>
            <a:endParaRPr lang="en-US" altLang="zh-CN"/>
          </a:p>
        </p:txBody>
      </p:sp>
      <p:sp>
        <p:nvSpPr>
          <p:cNvPr id="5" name="灯片编号占位符 4">
            <a:extLst>
              <a:ext uri="{FF2B5EF4-FFF2-40B4-BE49-F238E27FC236}">
                <a16:creationId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1"/>
      </p:bgRef>
    </p:bg>
    <p:spTree>
      <p:nvGrpSpPr>
        <p:cNvPr id="1" name=""/>
        <p:cNvGrpSpPr/>
        <p:nvPr/>
      </p:nvGrpSpPr>
      <p:grpSpPr>
        <a:xfrm>
          <a:off x="0" y="0"/>
          <a:ext cx="0" cy="0"/>
          <a:chOff x="0" y="0"/>
          <a:chExt cx="0" cy="0"/>
        </a:xfrm>
      </p:grpSpPr>
      <p:pic>
        <p:nvPicPr>
          <p:cNvPr id="8" name="图片 7" descr="背景图案&#10;&#10;描述已自动生成">
            <a:extLst>
              <a:ext uri="{FF2B5EF4-FFF2-40B4-BE49-F238E27FC236}">
                <a16:creationId xmlns:a16="http://schemas.microsoft.com/office/drawing/2014/main" id="{01F1D34E-E6FE-FE8B-B050-7AB4AEB03F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250"/>
          <a:stretch/>
        </p:blipFill>
        <p:spPr>
          <a:xfrm flipH="1">
            <a:off x="0" y="0"/>
            <a:ext cx="12192813" cy="6858000"/>
          </a:xfrm>
          <a:prstGeom prst="rect">
            <a:avLst/>
          </a:prstGeom>
        </p:spPr>
      </p:pic>
      <p:sp>
        <p:nvSpPr>
          <p:cNvPr id="2" name="标题 1">
            <a:extLst>
              <a:ext uri="{FF2B5EF4-FFF2-40B4-BE49-F238E27FC236}">
                <a16:creationId xmlns:a16="http://schemas.microsoft.com/office/drawing/2014/main" id="{000C7662-4F6D-4B06-BB36-235FC06BF816}"/>
              </a:ext>
            </a:extLst>
          </p:cNvPr>
          <p:cNvSpPr>
            <a:spLocks noGrp="1"/>
          </p:cNvSpPr>
          <p:nvPr userDrawn="1">
            <p:ph type="title" hasCustomPrompt="1"/>
          </p:nvPr>
        </p:nvSpPr>
        <p:spPr>
          <a:xfrm>
            <a:off x="1654630" y="2435055"/>
            <a:ext cx="8870042" cy="1588127"/>
          </a:xfrm>
        </p:spPr>
        <p:txBody>
          <a:bodyPr vert="horz" wrap="square" lIns="91440" tIns="45720" rIns="91440" bIns="45720" rtlCol="0" anchor="b">
            <a:spAutoFit/>
          </a:bodyPr>
          <a:lstStyle>
            <a:lvl1pPr algn="ctr">
              <a:defRPr lang="zh-CN" altLang="en-US" sz="5400"/>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9FF9930E-40DF-417D-8161-BD38EB172DC1}"/>
              </a:ext>
            </a:extLst>
          </p:cNvPr>
          <p:cNvSpPr>
            <a:spLocks noGrp="1"/>
          </p:cNvSpPr>
          <p:nvPr userDrawn="1">
            <p:ph type="body" idx="1" hasCustomPrompt="1"/>
          </p:nvPr>
        </p:nvSpPr>
        <p:spPr>
          <a:xfrm>
            <a:off x="4980212" y="4080332"/>
            <a:ext cx="2218877" cy="258532"/>
          </a:xfrm>
        </p:spPr>
        <p:txBody>
          <a:bodyPr wrap="square">
            <a:spAutoFit/>
          </a:bodyPr>
          <a:lstStyle>
            <a:lvl1pPr marL="0" indent="0" algn="ctr">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a16="http://schemas.microsoft.com/office/drawing/2014/main" id="{E5279D9A-DC49-4C12-80D3-3D89C2783F3A}"/>
              </a:ext>
            </a:extLst>
          </p:cNvPr>
          <p:cNvSpPr>
            <a:spLocks noGrp="1"/>
          </p:cNvSpPr>
          <p:nvPr userDrawn="1">
            <p:ph type="dt" sz="half" idx="10"/>
          </p:nvPr>
        </p:nvSpPr>
        <p:spPr/>
        <p:txBody>
          <a:bodyPr/>
          <a:lstStyle/>
          <a:p>
            <a:fld id="{6834F10D-3A58-4285-A9DB-D9098A7BEDDD}" type="datetime1">
              <a:rPr lang="zh-CN" altLang="en-US" smtClean="0"/>
              <a:t>2023/6/5</a:t>
            </a:fld>
            <a:endParaRPr lang="zh-CN" altLang="en-US"/>
          </a:p>
        </p:txBody>
      </p:sp>
      <p:sp>
        <p:nvSpPr>
          <p:cNvPr id="5" name="页脚占位符 4">
            <a:extLst>
              <a:ext uri="{FF2B5EF4-FFF2-40B4-BE49-F238E27FC236}">
                <a16:creationId xmlns:a16="http://schemas.microsoft.com/office/drawing/2014/main" id="{51EF8C95-8814-4768-850F-851B6434A9EE}"/>
              </a:ext>
            </a:extLst>
          </p:cNvPr>
          <p:cNvSpPr>
            <a:spLocks noGrp="1"/>
          </p:cNvSpPr>
          <p:nvPr userDrawn="1">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94C1D7-7C5A-49B3-9D05-119C615E16B1}"/>
              </a:ext>
            </a:extLst>
          </p:cNvPr>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64122077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2023/6/5</a:t>
            </a:fld>
            <a:endParaRPr lang="zh-CN" altLang="en-US"/>
          </a:p>
        </p:txBody>
      </p:sp>
      <p:sp>
        <p:nvSpPr>
          <p:cNvPr id="4" name="页脚占位符 3">
            <a:extLst>
              <a:ext uri="{FF2B5EF4-FFF2-40B4-BE49-F238E27FC236}">
                <a16:creationId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2023/6/5</a:t>
            </a:fld>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pic>
        <p:nvPicPr>
          <p:cNvPr id="2" name="图片 1" descr="背景图案&#10;&#10;描述已自动生成">
            <a:extLst>
              <a:ext uri="{FF2B5EF4-FFF2-40B4-BE49-F238E27FC236}">
                <a16:creationId xmlns:a16="http://schemas.microsoft.com/office/drawing/2014/main" id="{7B1103A9-D62C-2344-A236-32231CCD4C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250"/>
          <a:stretch/>
        </p:blipFill>
        <p:spPr>
          <a:xfrm>
            <a:off x="0" y="0"/>
            <a:ext cx="12192813" cy="6858000"/>
          </a:xfrm>
          <a:prstGeom prst="rect">
            <a:avLst/>
          </a:prstGeom>
        </p:spPr>
      </p:pic>
      <p:sp>
        <p:nvSpPr>
          <p:cNvPr id="7" name="文本占位符 6">
            <a:extLst>
              <a:ext uri="{FF2B5EF4-FFF2-40B4-BE49-F238E27FC236}">
                <a16:creationId xmlns:a16="http://schemas.microsoft.com/office/drawing/2014/main" id="{C2320649-ACD7-42E9-A261-E6ED46ACB452}"/>
              </a:ext>
            </a:extLst>
          </p:cNvPr>
          <p:cNvSpPr>
            <a:spLocks noGrp="1"/>
          </p:cNvSpPr>
          <p:nvPr>
            <p:ph type="body" sz="quarter" idx="13" hasCustomPrompt="1"/>
          </p:nvPr>
        </p:nvSpPr>
        <p:spPr>
          <a:xfrm>
            <a:off x="660400" y="2266087"/>
            <a:ext cx="10858500" cy="1754326"/>
          </a:xfrm>
        </p:spPr>
        <p:txBody>
          <a:bodyPr vert="horz" wrap="square" lIns="91440" tIns="45720" rIns="91440" bIns="45720" rtlCol="0" anchor="b">
            <a:spAutoFit/>
          </a:bodyPr>
          <a:lstStyle>
            <a:lvl1pPr marL="0" indent="0" algn="ctr">
              <a:buNone/>
              <a:defRPr lang="en-US" altLang="zh-CN" sz="6000" b="1" smtClean="0">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a16="http://schemas.microsoft.com/office/drawing/2014/main" id="{DC428848-58C6-4501-8214-B803889F273E}"/>
              </a:ext>
            </a:extLst>
          </p:cNvPr>
          <p:cNvSpPr>
            <a:spLocks noGrp="1"/>
          </p:cNvSpPr>
          <p:nvPr>
            <p:ph type="body" sz="quarter" idx="14" hasCustomPrompt="1"/>
          </p:nvPr>
        </p:nvSpPr>
        <p:spPr>
          <a:xfrm>
            <a:off x="9756879" y="5875568"/>
            <a:ext cx="1762021" cy="258532"/>
          </a:xfrm>
        </p:spPr>
        <p:txBody>
          <a:bodyPr vert="horz" wrap="none" lIns="91440" tIns="45720" rIns="91440" bIns="45720" rtlCol="0" anchor="ctr">
            <a:spAutoFit/>
          </a:bodyPr>
          <a:lstStyle>
            <a:lvl1pPr marL="0" indent="0" algn="r">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A01EED25-4D2A-435D-A5F9-01DCC2F07486}"/>
              </a:ext>
            </a:extLst>
          </p:cNvPr>
          <p:cNvSpPr>
            <a:spLocks noGrp="1"/>
          </p:cNvSpPr>
          <p:nvPr>
            <p:ph type="body" sz="quarter" idx="15" hasCustomPrompt="1"/>
          </p:nvPr>
        </p:nvSpPr>
        <p:spPr>
          <a:xfrm>
            <a:off x="660400" y="5875568"/>
            <a:ext cx="1096326" cy="258532"/>
          </a:xfrm>
        </p:spPr>
        <p:txBody>
          <a:bodyPr vert="horz" wrap="none" lIns="91440" tIns="45720" rIns="91440" bIns="45720" rtlCol="0" anchor="ctr">
            <a:spAutoFit/>
          </a:bodyPr>
          <a:lstStyle>
            <a:lvl1pPr marL="0" indent="0">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OfficePLUS.cn</a:t>
            </a:r>
            <a:endParaRPr lang="en-US" altLang="en-US" dirty="0"/>
          </a:p>
        </p:txBody>
      </p:sp>
    </p:spTree>
    <p:extLst>
      <p:ext uri="{BB962C8B-B14F-4D97-AF65-F5344CB8AC3E}">
        <p14:creationId xmlns:p14="http://schemas.microsoft.com/office/powerpoint/2010/main" val="344480596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00">
              <a:schemeClr val="accent3"/>
            </a:gs>
            <a:gs pos="12000">
              <a:schemeClr val="accent2">
                <a:lumMod val="20000"/>
                <a:lumOff val="80000"/>
                <a:alpha val="0"/>
              </a:schemeClr>
            </a:gs>
            <a:gs pos="53000">
              <a:schemeClr val="accent4">
                <a:lumMod val="60000"/>
                <a:lumOff val="40000"/>
                <a:alpha val="0"/>
              </a:schemeClr>
            </a:gs>
            <a:gs pos="89000">
              <a:schemeClr val="accent4">
                <a:alpha val="31000"/>
              </a:schemeClr>
            </a:gs>
            <a:gs pos="0">
              <a:schemeClr val="accent2">
                <a:alpha val="61000"/>
              </a:schemeClr>
            </a:gs>
          </a:gsLst>
          <a:lin ang="5400000" scaled="0"/>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2023/6/5</a:t>
            </a:fld>
            <a:endParaRPr lang="en-US" altLang="zh-CN"/>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C2532AA-A647-48FF-8A25-36777AF5B18D}"/>
              </a:ext>
            </a:extLst>
          </p:cNvPr>
          <p:cNvSpPr>
            <a:spLocks noGrp="1"/>
          </p:cNvSpPr>
          <p:nvPr>
            <p:ph type="ctrTitle"/>
          </p:nvPr>
        </p:nvSpPr>
        <p:spPr>
          <a:xfrm>
            <a:off x="1299138" y="1331289"/>
            <a:ext cx="9839808" cy="894797"/>
          </a:xfrm>
        </p:spPr>
        <p:txBody>
          <a:bodyPr/>
          <a:lstStyle/>
          <a:p>
            <a:r>
              <a:rPr lang="zh-CN" altLang="en-US" sz="5400" b="0" dirty="0">
                <a:latin typeface="仿宋" panose="02010609060101010101" pitchFamily="49" charset="-122"/>
                <a:ea typeface="仿宋" panose="02010609060101010101" pitchFamily="49" charset="-122"/>
              </a:rPr>
              <a:t>网上商城平台</a:t>
            </a:r>
            <a:endParaRPr lang="zh-CN" altLang="en-US" dirty="0">
              <a:latin typeface="仿宋" panose="02010609060101010101" pitchFamily="49" charset="-122"/>
              <a:ea typeface="仿宋" panose="02010609060101010101" pitchFamily="49" charset="-122"/>
            </a:endParaRPr>
          </a:p>
        </p:txBody>
      </p:sp>
      <p:sp>
        <p:nvSpPr>
          <p:cNvPr id="19" name="文本框 18">
            <a:extLst>
              <a:ext uri="{FF2B5EF4-FFF2-40B4-BE49-F238E27FC236}">
                <a16:creationId xmlns:a16="http://schemas.microsoft.com/office/drawing/2014/main" id="{A79FCA79-81CF-C577-1C25-B5AC30E317B4}"/>
              </a:ext>
            </a:extLst>
          </p:cNvPr>
          <p:cNvSpPr txBox="1"/>
          <p:nvPr/>
        </p:nvSpPr>
        <p:spPr>
          <a:xfrm>
            <a:off x="1426028" y="3186404"/>
            <a:ext cx="3528526" cy="1200329"/>
          </a:xfrm>
          <a:prstGeom prst="rect">
            <a:avLst/>
          </a:prstGeom>
          <a:noFill/>
        </p:spPr>
        <p:txBody>
          <a:bodyPr wrap="square" rtlCol="0">
            <a:spAutoFit/>
          </a:bodyPr>
          <a:lstStyle/>
          <a:p>
            <a:endParaRPr lang="en-US" altLang="zh-CN" dirty="0"/>
          </a:p>
          <a:p>
            <a:endParaRPr lang="en-US" altLang="zh-CN" dirty="0"/>
          </a:p>
          <a:p>
            <a:r>
              <a:rPr lang="zh-CN" altLang="en-US" dirty="0"/>
              <a:t>组员：季林余    任祎凡    张育恺    </a:t>
            </a:r>
            <a:endParaRPr lang="en-US" altLang="zh-CN" dirty="0"/>
          </a:p>
          <a:p>
            <a:r>
              <a:rPr lang="zh-CN" altLang="en-US" dirty="0"/>
              <a:t>           吴爱林</a:t>
            </a:r>
            <a:r>
              <a:rPr lang="en-US" altLang="zh-CN" dirty="0"/>
              <a:t>    </a:t>
            </a:r>
            <a:r>
              <a:rPr lang="zh-CN" altLang="en-US" dirty="0"/>
              <a:t>刘柯洋    范兴航 </a:t>
            </a:r>
          </a:p>
        </p:txBody>
      </p:sp>
    </p:spTree>
    <p:extLst>
      <p:ext uri="{BB962C8B-B14F-4D97-AF65-F5344CB8AC3E}">
        <p14:creationId xmlns:p14="http://schemas.microsoft.com/office/powerpoint/2010/main" val="142142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应用建模</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fld id="{7F65B630-C7FF-41C0-9923-C5E5E29EED81}" type="slidenum">
              <a:rPr lang="zh-CN" altLang="en-US" smtClean="0">
                <a:sym typeface="+mn-lt"/>
              </a:rPr>
              <a:pPr/>
              <a:t>10</a:t>
            </a:fld>
            <a:endParaRPr lang="zh-CN" altLang="en-US">
              <a:sym typeface="+mn-lt"/>
            </a:endParaRPr>
          </a:p>
        </p:txBody>
      </p:sp>
      <p:sp>
        <p:nvSpPr>
          <p:cNvPr id="10" name="文本框 9">
            <a:extLst>
              <a:ext uri="{FF2B5EF4-FFF2-40B4-BE49-F238E27FC236}">
                <a16:creationId xmlns:a16="http://schemas.microsoft.com/office/drawing/2014/main" id="{78E3DAD6-8D12-4D21-FAEF-A1D09D6E4362}"/>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7200">
                <a:latin typeface="+mn-lt"/>
                <a:ea typeface="+mn-ea"/>
                <a:cs typeface="+mn-ea"/>
                <a:sym typeface="+mn-lt"/>
              </a:rPr>
              <a:t>03</a:t>
            </a:r>
            <a:endParaRPr lang="en-GB" sz="7200" dirty="0">
              <a:latin typeface="+mn-lt"/>
              <a:ea typeface="+mn-ea"/>
              <a:cs typeface="+mn-ea"/>
              <a:sym typeface="+mn-lt"/>
            </a:endParaRPr>
          </a:p>
        </p:txBody>
      </p:sp>
    </p:spTree>
    <p:custDataLst>
      <p:tags r:id="rId1"/>
    </p:custDataLst>
    <p:extLst>
      <p:ext uri="{BB962C8B-B14F-4D97-AF65-F5344CB8AC3E}">
        <p14:creationId xmlns:p14="http://schemas.microsoft.com/office/powerpoint/2010/main" val="121433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B530E18-37E1-28FE-3315-90C866792659}"/>
              </a:ext>
            </a:extLst>
          </p:cNvPr>
          <p:cNvSpPr>
            <a:spLocks noGrp="1"/>
          </p:cNvSpPr>
          <p:nvPr>
            <p:ph type="sldNum" sz="quarter" idx="12"/>
          </p:nvPr>
        </p:nvSpPr>
        <p:spPr/>
        <p:txBody>
          <a:bodyPr/>
          <a:lstStyle/>
          <a:p>
            <a:fld id="{7F65B630-C7FF-41C0-9923-C5E5E29EED81}" type="slidenum">
              <a:rPr lang="zh-CN" altLang="en-US" smtClean="0">
                <a:cs typeface="+mn-ea"/>
                <a:sym typeface="+mn-lt"/>
              </a:rPr>
              <a:t>11</a:t>
            </a:fld>
            <a:endParaRPr lang="zh-CN" altLang="en-US">
              <a:cs typeface="+mn-ea"/>
              <a:sym typeface="+mn-lt"/>
            </a:endParaRPr>
          </a:p>
        </p:txBody>
      </p:sp>
      <p:sp>
        <p:nvSpPr>
          <p:cNvPr id="2" name="标题 1">
            <a:extLst>
              <a:ext uri="{FF2B5EF4-FFF2-40B4-BE49-F238E27FC236}">
                <a16:creationId xmlns:a16="http://schemas.microsoft.com/office/drawing/2014/main" id="{2FD6C969-39B3-CBD5-D525-1D4959ACD799}"/>
              </a:ext>
            </a:extLst>
          </p:cNvPr>
          <p:cNvSpPr>
            <a:spLocks noGrp="1"/>
          </p:cNvSpPr>
          <p:nvPr>
            <p:ph type="title" idx="4294967295"/>
          </p:nvPr>
        </p:nvSpPr>
        <p:spPr>
          <a:xfrm>
            <a:off x="0" y="0"/>
            <a:ext cx="10858500" cy="1028700"/>
          </a:xfrm>
        </p:spPr>
        <p:txBody>
          <a:bodyPr/>
          <a:lstStyle/>
          <a:p>
            <a:r>
              <a:rPr lang="zh-CN" altLang="en-US" dirty="0">
                <a:latin typeface="+mn-lt"/>
                <a:ea typeface="+mn-ea"/>
                <a:cs typeface="+mn-ea"/>
                <a:sym typeface="+mn-lt"/>
              </a:rPr>
              <a:t>功能需求</a:t>
            </a:r>
          </a:p>
        </p:txBody>
      </p:sp>
      <p:grpSp>
        <p:nvGrpSpPr>
          <p:cNvPr id="39" name="组合 38">
            <a:extLst>
              <a:ext uri="{FF2B5EF4-FFF2-40B4-BE49-F238E27FC236}">
                <a16:creationId xmlns:a16="http://schemas.microsoft.com/office/drawing/2014/main" id="{250D4453-7AC7-53FD-E214-5C11AFA64D4F}"/>
              </a:ext>
            </a:extLst>
          </p:cNvPr>
          <p:cNvGrpSpPr/>
          <p:nvPr/>
        </p:nvGrpSpPr>
        <p:grpSpPr>
          <a:xfrm>
            <a:off x="812683" y="1483287"/>
            <a:ext cx="10566635" cy="3943129"/>
            <a:chOff x="812683" y="1483287"/>
            <a:chExt cx="10566635" cy="3943129"/>
          </a:xfrm>
        </p:grpSpPr>
        <p:grpSp>
          <p:nvGrpSpPr>
            <p:cNvPr id="4" name="组合 3">
              <a:extLst>
                <a:ext uri="{FF2B5EF4-FFF2-40B4-BE49-F238E27FC236}">
                  <a16:creationId xmlns:a16="http://schemas.microsoft.com/office/drawing/2014/main" id="{F0CEEFD5-9546-5EB1-BCAA-09800DE736B0}"/>
                </a:ext>
              </a:extLst>
            </p:cNvPr>
            <p:cNvGrpSpPr/>
            <p:nvPr/>
          </p:nvGrpSpPr>
          <p:grpSpPr>
            <a:xfrm>
              <a:off x="812683" y="1483287"/>
              <a:ext cx="10566635" cy="3943129"/>
              <a:chOff x="812271" y="1483287"/>
              <a:chExt cx="10566635" cy="3943129"/>
            </a:xfrm>
          </p:grpSpPr>
          <p:grpSp>
            <p:nvGrpSpPr>
              <p:cNvPr id="5" name="组合 4">
                <a:extLst>
                  <a:ext uri="{FF2B5EF4-FFF2-40B4-BE49-F238E27FC236}">
                    <a16:creationId xmlns:a16="http://schemas.microsoft.com/office/drawing/2014/main" id="{73068CB1-4B0A-7B7F-3C53-31B0D910EDB4}"/>
                  </a:ext>
                </a:extLst>
              </p:cNvPr>
              <p:cNvGrpSpPr/>
              <p:nvPr/>
            </p:nvGrpSpPr>
            <p:grpSpPr>
              <a:xfrm>
                <a:off x="812271" y="1483287"/>
                <a:ext cx="1871933" cy="1704619"/>
                <a:chOff x="730462" y="1677038"/>
                <a:chExt cx="1871933" cy="1704619"/>
              </a:xfrm>
            </p:grpSpPr>
            <p:sp>
              <p:nvSpPr>
                <p:cNvPr id="15" name="文本框 14">
                  <a:extLst>
                    <a:ext uri="{FF2B5EF4-FFF2-40B4-BE49-F238E27FC236}">
                      <a16:creationId xmlns:a16="http://schemas.microsoft.com/office/drawing/2014/main" id="{414D6CCB-E2AA-4C93-9C31-00D622046D4C}"/>
                    </a:ext>
                  </a:extLst>
                </p:cNvPr>
                <p:cNvSpPr txBox="1"/>
                <p:nvPr/>
              </p:nvSpPr>
              <p:spPr>
                <a:xfrm>
                  <a:off x="730462" y="1677038"/>
                  <a:ext cx="1871933" cy="400110"/>
                </a:xfrm>
                <a:prstGeom prst="rect">
                  <a:avLst/>
                </a:prstGeom>
                <a:noFill/>
              </p:spPr>
              <p:txBody>
                <a:bodyPr wrap="square" lIns="0" rIns="0" rtlCol="0">
                  <a:spAutoFit/>
                </a:bodyPr>
                <a:lstStyle/>
                <a:p>
                  <a:r>
                    <a:rPr lang="zh-CN" altLang="en-US" sz="2000" b="1" dirty="0">
                      <a:cs typeface="+mn-ea"/>
                      <a:sym typeface="+mn-lt"/>
                    </a:rPr>
                    <a:t>用例建模：</a:t>
                  </a:r>
                </a:p>
              </p:txBody>
            </p:sp>
            <p:sp>
              <p:nvSpPr>
                <p:cNvPr id="16" name="文本框 15">
                  <a:extLst>
                    <a:ext uri="{FF2B5EF4-FFF2-40B4-BE49-F238E27FC236}">
                      <a16:creationId xmlns:a16="http://schemas.microsoft.com/office/drawing/2014/main" id="{6705247F-496F-8105-5B65-94C29A633E83}"/>
                    </a:ext>
                  </a:extLst>
                </p:cNvPr>
                <p:cNvSpPr txBox="1"/>
                <p:nvPr/>
              </p:nvSpPr>
              <p:spPr>
                <a:xfrm>
                  <a:off x="730462" y="2047124"/>
                  <a:ext cx="1871933" cy="1334533"/>
                </a:xfrm>
                <a:prstGeom prst="rect">
                  <a:avLst/>
                </a:prstGeom>
                <a:noFill/>
              </p:spPr>
              <p:txBody>
                <a:bodyPr wrap="square" lIns="0" rIns="0" rtlCol="0">
                  <a:spAutoFit/>
                </a:bodyPr>
                <a:lstStyle/>
                <a:p>
                  <a:pPr marR="0" lvl="0" indent="0" fontAlgn="auto">
                    <a:lnSpc>
                      <a:spcPct val="150000"/>
                    </a:lnSpc>
                    <a:spcBef>
                      <a:spcPts val="0"/>
                    </a:spcBef>
                    <a:spcAft>
                      <a:spcPts val="0"/>
                    </a:spcAft>
                    <a:buClrTx/>
                    <a:buSzTx/>
                    <a:buFontTx/>
                    <a:buNone/>
                    <a:tabLst/>
                    <a:defRPr/>
                  </a:pPr>
                  <a:r>
                    <a:rPr lang="zh-CN" altLang="en-US" sz="1400" b="1" i="0" dirty="0">
                      <a:solidFill>
                        <a:srgbClr val="24292F"/>
                      </a:solidFill>
                      <a:effectLst/>
                      <a:latin typeface="仿宋" panose="02010609060101010101" pitchFamily="49" charset="-122"/>
                      <a:ea typeface="仿宋" panose="02010609060101010101" pitchFamily="49" charset="-122"/>
                    </a:rPr>
                    <a:t>建立顾客的用例模型，如顾客登陆</a:t>
                  </a:r>
                  <a:r>
                    <a:rPr lang="en-US" altLang="zh-CN" sz="1400" b="1" i="0" dirty="0">
                      <a:solidFill>
                        <a:srgbClr val="24292F"/>
                      </a:solidFill>
                      <a:effectLst/>
                      <a:latin typeface="仿宋" panose="02010609060101010101" pitchFamily="49" charset="-122"/>
                      <a:ea typeface="仿宋" panose="02010609060101010101" pitchFamily="49" charset="-122"/>
                    </a:rPr>
                    <a:t>/</a:t>
                  </a:r>
                  <a:r>
                    <a:rPr lang="zh-CN" altLang="en-US" sz="1400" b="1" i="0" dirty="0">
                      <a:solidFill>
                        <a:srgbClr val="24292F"/>
                      </a:solidFill>
                      <a:effectLst/>
                      <a:latin typeface="仿宋" panose="02010609060101010101" pitchFamily="49" charset="-122"/>
                      <a:ea typeface="仿宋" panose="02010609060101010101" pitchFamily="49" charset="-122"/>
                    </a:rPr>
                    <a:t>注册、浏览商品、添加商品至购物车等用例。</a:t>
                  </a:r>
                  <a:endParaRPr lang="zh-CN" altLang="en-US" sz="1400" b="1" dirty="0">
                    <a:latin typeface="仿宋" panose="02010609060101010101" pitchFamily="49" charset="-122"/>
                    <a:ea typeface="仿宋" panose="02010609060101010101" pitchFamily="49" charset="-122"/>
                    <a:cs typeface="+mn-ea"/>
                    <a:sym typeface="+mn-lt"/>
                  </a:endParaRPr>
                </a:p>
              </p:txBody>
            </p:sp>
          </p:grpSp>
          <p:grpSp>
            <p:nvGrpSpPr>
              <p:cNvPr id="6" name="组合 5">
                <a:extLst>
                  <a:ext uri="{FF2B5EF4-FFF2-40B4-BE49-F238E27FC236}">
                    <a16:creationId xmlns:a16="http://schemas.microsoft.com/office/drawing/2014/main" id="{2BCAB82E-C9BF-A5A9-1B69-8B7315D590DD}"/>
                  </a:ext>
                </a:extLst>
              </p:cNvPr>
              <p:cNvGrpSpPr/>
              <p:nvPr/>
            </p:nvGrpSpPr>
            <p:grpSpPr>
              <a:xfrm>
                <a:off x="812271" y="4032973"/>
                <a:ext cx="1871933" cy="1393443"/>
                <a:chOff x="730462" y="1677038"/>
                <a:chExt cx="1871933" cy="1393443"/>
              </a:xfrm>
            </p:grpSpPr>
            <p:sp>
              <p:nvSpPr>
                <p:cNvPr id="13" name="文本框 12">
                  <a:extLst>
                    <a:ext uri="{FF2B5EF4-FFF2-40B4-BE49-F238E27FC236}">
                      <a16:creationId xmlns:a16="http://schemas.microsoft.com/office/drawing/2014/main" id="{3EDEB036-6D66-D2AF-DE78-52C458183E13}"/>
                    </a:ext>
                  </a:extLst>
                </p:cNvPr>
                <p:cNvSpPr txBox="1"/>
                <p:nvPr/>
              </p:nvSpPr>
              <p:spPr>
                <a:xfrm>
                  <a:off x="730462" y="1677038"/>
                  <a:ext cx="1871933" cy="400110"/>
                </a:xfrm>
                <a:prstGeom prst="rect">
                  <a:avLst/>
                </a:prstGeom>
                <a:noFill/>
              </p:spPr>
              <p:txBody>
                <a:bodyPr wrap="square" lIns="0" rIns="0" rtlCol="0">
                  <a:spAutoFit/>
                </a:bodyPr>
                <a:lstStyle/>
                <a:p>
                  <a:r>
                    <a:rPr lang="zh-CN" altLang="en-US" sz="2000" b="1" dirty="0">
                      <a:cs typeface="+mn-ea"/>
                      <a:sym typeface="+mn-lt"/>
                    </a:rPr>
                    <a:t>类建模：</a:t>
                  </a:r>
                </a:p>
              </p:txBody>
            </p:sp>
            <p:sp>
              <p:nvSpPr>
                <p:cNvPr id="14" name="文本框 13">
                  <a:extLst>
                    <a:ext uri="{FF2B5EF4-FFF2-40B4-BE49-F238E27FC236}">
                      <a16:creationId xmlns:a16="http://schemas.microsoft.com/office/drawing/2014/main" id="{C43302D0-9278-F40B-1892-6CF2EFFEB9C7}"/>
                    </a:ext>
                  </a:extLst>
                </p:cNvPr>
                <p:cNvSpPr txBox="1"/>
                <p:nvPr/>
              </p:nvSpPr>
              <p:spPr>
                <a:xfrm>
                  <a:off x="730462" y="2047124"/>
                  <a:ext cx="1871933" cy="1023357"/>
                </a:xfrm>
                <a:prstGeom prst="rect">
                  <a:avLst/>
                </a:prstGeom>
                <a:noFill/>
              </p:spPr>
              <p:txBody>
                <a:bodyPr wrap="square" lIns="0" rIns="0" rtlCol="0">
                  <a:spAutoFit/>
                </a:bodyPr>
                <a:lstStyle/>
                <a:p>
                  <a:pPr>
                    <a:lnSpc>
                      <a:spcPct val="150000"/>
                    </a:lnSpc>
                    <a:defRPr/>
                  </a:pPr>
                  <a:r>
                    <a:rPr lang="zh-CN" altLang="en-US" sz="1400" b="1" i="0" dirty="0">
                      <a:solidFill>
                        <a:srgbClr val="24292F"/>
                      </a:solidFill>
                      <a:effectLst/>
                      <a:latin typeface="仿宋" panose="02010609060101010101" pitchFamily="49" charset="-122"/>
                      <a:ea typeface="仿宋" panose="02010609060101010101" pitchFamily="49" charset="-122"/>
                    </a:rPr>
                    <a:t>建立物品类、订单类等类模型，如物品、订单等。</a:t>
                  </a:r>
                  <a:endParaRPr lang="zh-CN" altLang="en-US" sz="1400" b="1" dirty="0">
                    <a:latin typeface="仿宋" panose="02010609060101010101" pitchFamily="49" charset="-122"/>
                    <a:ea typeface="仿宋" panose="02010609060101010101" pitchFamily="49" charset="-122"/>
                    <a:cs typeface="+mn-ea"/>
                    <a:sym typeface="+mn-lt"/>
                  </a:endParaRPr>
                </a:p>
              </p:txBody>
            </p:sp>
          </p:grpSp>
          <p:grpSp>
            <p:nvGrpSpPr>
              <p:cNvPr id="7" name="组合 6">
                <a:extLst>
                  <a:ext uri="{FF2B5EF4-FFF2-40B4-BE49-F238E27FC236}">
                    <a16:creationId xmlns:a16="http://schemas.microsoft.com/office/drawing/2014/main" id="{132FE782-DB13-7561-38CB-77067B22816B}"/>
                  </a:ext>
                </a:extLst>
              </p:cNvPr>
              <p:cNvGrpSpPr/>
              <p:nvPr/>
            </p:nvGrpSpPr>
            <p:grpSpPr>
              <a:xfrm>
                <a:off x="9506972" y="1483287"/>
                <a:ext cx="1871934" cy="1716608"/>
                <a:chOff x="730461" y="1677038"/>
                <a:chExt cx="1871934" cy="1716608"/>
              </a:xfrm>
            </p:grpSpPr>
            <p:sp>
              <p:nvSpPr>
                <p:cNvPr id="11" name="文本框 10">
                  <a:extLst>
                    <a:ext uri="{FF2B5EF4-FFF2-40B4-BE49-F238E27FC236}">
                      <a16:creationId xmlns:a16="http://schemas.microsoft.com/office/drawing/2014/main" id="{C54990FC-BA22-9BC8-CBBF-6E2E0F3D3117}"/>
                    </a:ext>
                  </a:extLst>
                </p:cNvPr>
                <p:cNvSpPr txBox="1"/>
                <p:nvPr/>
              </p:nvSpPr>
              <p:spPr>
                <a:xfrm>
                  <a:off x="730461" y="1677038"/>
                  <a:ext cx="1871933" cy="400110"/>
                </a:xfrm>
                <a:prstGeom prst="rect">
                  <a:avLst/>
                </a:prstGeom>
                <a:noFill/>
              </p:spPr>
              <p:txBody>
                <a:bodyPr wrap="square" lIns="0" rIns="0" rtlCol="0">
                  <a:spAutoFit/>
                </a:bodyPr>
                <a:lstStyle/>
                <a:p>
                  <a:r>
                    <a:rPr lang="zh-CN" altLang="en-US" sz="2000" b="1" dirty="0">
                      <a:solidFill>
                        <a:srgbClr val="24292F"/>
                      </a:solidFill>
                      <a:latin typeface="ali-55"/>
                    </a:rPr>
                    <a:t>状态</a:t>
                  </a:r>
                  <a:r>
                    <a:rPr lang="zh-CN" altLang="en-US" sz="2000" b="1" i="0" dirty="0">
                      <a:solidFill>
                        <a:srgbClr val="24292F"/>
                      </a:solidFill>
                      <a:effectLst/>
                      <a:latin typeface="ali-55"/>
                    </a:rPr>
                    <a:t>建模：</a:t>
                  </a:r>
                  <a:endParaRPr lang="zh-CN" altLang="en-US" sz="2000" b="1" dirty="0">
                    <a:cs typeface="+mn-ea"/>
                    <a:sym typeface="+mn-lt"/>
                  </a:endParaRPr>
                </a:p>
              </p:txBody>
            </p:sp>
            <p:sp>
              <p:nvSpPr>
                <p:cNvPr id="12" name="文本框 11">
                  <a:extLst>
                    <a:ext uri="{FF2B5EF4-FFF2-40B4-BE49-F238E27FC236}">
                      <a16:creationId xmlns:a16="http://schemas.microsoft.com/office/drawing/2014/main" id="{AA500D82-9F08-E75F-3DAC-80617E4B5195}"/>
                    </a:ext>
                  </a:extLst>
                </p:cNvPr>
                <p:cNvSpPr txBox="1">
                  <a:spLocks/>
                </p:cNvSpPr>
                <p:nvPr/>
              </p:nvSpPr>
              <p:spPr>
                <a:xfrm>
                  <a:off x="730462" y="2047124"/>
                  <a:ext cx="1871933" cy="1346522"/>
                </a:xfrm>
                <a:prstGeom prst="rect">
                  <a:avLst/>
                </a:prstGeom>
                <a:noFill/>
              </p:spPr>
              <p:txBody>
                <a:bodyPr wrap="square" lIns="0" rIns="0" rtlCol="0">
                  <a:spAutoFit/>
                </a:bodyPr>
                <a:lstStyle/>
                <a:p>
                  <a:pPr>
                    <a:lnSpc>
                      <a:spcPct val="150000"/>
                    </a:lnSpc>
                    <a:defRPr/>
                  </a:pPr>
                  <a:r>
                    <a:rPr lang="zh-CN" altLang="en-US" sz="1400" b="1" i="0" dirty="0">
                      <a:solidFill>
                        <a:srgbClr val="24292F"/>
                      </a:solidFill>
                      <a:effectLst/>
                      <a:latin typeface="仿宋" panose="02010609060101010101" pitchFamily="49" charset="-122"/>
                      <a:ea typeface="仿宋" panose="02010609060101010101" pitchFamily="49" charset="-122"/>
                    </a:rPr>
                    <a:t>建立订单状态转移、商品状态转移等状态模型，如订单提交流程、付款流程等。</a:t>
                  </a:r>
                  <a:endParaRPr lang="zh-CN" altLang="en-US" sz="1400" b="1" dirty="0">
                    <a:latin typeface="仿宋" panose="02010609060101010101" pitchFamily="49" charset="-122"/>
                    <a:ea typeface="仿宋" panose="02010609060101010101" pitchFamily="49" charset="-122"/>
                    <a:cs typeface="+mn-ea"/>
                    <a:sym typeface="+mn-lt"/>
                  </a:endParaRPr>
                </a:p>
              </p:txBody>
            </p:sp>
          </p:grpSp>
          <p:grpSp>
            <p:nvGrpSpPr>
              <p:cNvPr id="8" name="组合 7">
                <a:extLst>
                  <a:ext uri="{FF2B5EF4-FFF2-40B4-BE49-F238E27FC236}">
                    <a16:creationId xmlns:a16="http://schemas.microsoft.com/office/drawing/2014/main" id="{5A20A0FF-D074-1620-8838-F14D1715D6BA}"/>
                  </a:ext>
                </a:extLst>
              </p:cNvPr>
              <p:cNvGrpSpPr/>
              <p:nvPr/>
            </p:nvGrpSpPr>
            <p:grpSpPr>
              <a:xfrm>
                <a:off x="9506973" y="4032973"/>
                <a:ext cx="1871933" cy="1393443"/>
                <a:chOff x="730462" y="1677038"/>
                <a:chExt cx="1871933" cy="1393443"/>
              </a:xfrm>
            </p:grpSpPr>
            <p:sp>
              <p:nvSpPr>
                <p:cNvPr id="9" name="文本框 8">
                  <a:extLst>
                    <a:ext uri="{FF2B5EF4-FFF2-40B4-BE49-F238E27FC236}">
                      <a16:creationId xmlns:a16="http://schemas.microsoft.com/office/drawing/2014/main" id="{BA496DB4-1C98-B3D8-ECC6-5449A5B711D3}"/>
                    </a:ext>
                  </a:extLst>
                </p:cNvPr>
                <p:cNvSpPr txBox="1"/>
                <p:nvPr/>
              </p:nvSpPr>
              <p:spPr>
                <a:xfrm>
                  <a:off x="730462" y="1677038"/>
                  <a:ext cx="1871933" cy="400110"/>
                </a:xfrm>
                <a:prstGeom prst="rect">
                  <a:avLst/>
                </a:prstGeom>
                <a:noFill/>
              </p:spPr>
              <p:txBody>
                <a:bodyPr wrap="square" lIns="0" rIns="0" rtlCol="0">
                  <a:spAutoFit/>
                </a:bodyPr>
                <a:lstStyle/>
                <a:p>
                  <a:r>
                    <a:rPr lang="zh-CN" altLang="en-US" sz="2000" b="1" dirty="0">
                      <a:cs typeface="+mn-ea"/>
                      <a:sym typeface="+mn-lt"/>
                    </a:rPr>
                    <a:t>交互建模：</a:t>
                  </a:r>
                </a:p>
              </p:txBody>
            </p:sp>
            <p:sp>
              <p:nvSpPr>
                <p:cNvPr id="10" name="文本框 9">
                  <a:extLst>
                    <a:ext uri="{FF2B5EF4-FFF2-40B4-BE49-F238E27FC236}">
                      <a16:creationId xmlns:a16="http://schemas.microsoft.com/office/drawing/2014/main" id="{00A2B520-89B6-3E34-DB08-67A53984CF00}"/>
                    </a:ext>
                  </a:extLst>
                </p:cNvPr>
                <p:cNvSpPr txBox="1">
                  <a:spLocks/>
                </p:cNvSpPr>
                <p:nvPr/>
              </p:nvSpPr>
              <p:spPr>
                <a:xfrm>
                  <a:off x="730462" y="2047124"/>
                  <a:ext cx="1871933" cy="1023357"/>
                </a:xfrm>
                <a:prstGeom prst="rect">
                  <a:avLst/>
                </a:prstGeom>
                <a:noFill/>
              </p:spPr>
              <p:txBody>
                <a:bodyPr wrap="square" lIns="0" rIns="0" rtlCol="0">
                  <a:spAutoFit/>
                </a:bodyPr>
                <a:lstStyle/>
                <a:p>
                  <a:pPr>
                    <a:lnSpc>
                      <a:spcPct val="150000"/>
                    </a:lnSpc>
                    <a:defRPr/>
                  </a:pPr>
                  <a:r>
                    <a:rPr lang="zh-CN" altLang="en-US" sz="1400" b="1" i="0" dirty="0">
                      <a:solidFill>
                        <a:srgbClr val="24292F"/>
                      </a:solidFill>
                      <a:effectLst/>
                      <a:latin typeface="仿宋" panose="02010609060101010101" pitchFamily="49" charset="-122"/>
                      <a:ea typeface="仿宋" panose="02010609060101010101" pitchFamily="49" charset="-122"/>
                    </a:rPr>
                    <a:t>建立交互案例模型，如用户下单、用户添加商品至购物车等。</a:t>
                  </a:r>
                  <a:endParaRPr lang="zh-CN" altLang="en-US" sz="1400" b="1" dirty="0">
                    <a:latin typeface="仿宋" panose="02010609060101010101" pitchFamily="49" charset="-122"/>
                    <a:ea typeface="仿宋" panose="02010609060101010101" pitchFamily="49" charset="-122"/>
                    <a:cs typeface="+mn-ea"/>
                    <a:sym typeface="+mn-lt"/>
                  </a:endParaRPr>
                </a:p>
              </p:txBody>
            </p:sp>
          </p:grpSp>
        </p:grpSp>
        <p:grpSp>
          <p:nvGrpSpPr>
            <p:cNvPr id="17" name="组合 16">
              <a:extLst>
                <a:ext uri="{FF2B5EF4-FFF2-40B4-BE49-F238E27FC236}">
                  <a16:creationId xmlns:a16="http://schemas.microsoft.com/office/drawing/2014/main" id="{D48F47BC-F024-2636-F71B-31AE322F3849}"/>
                </a:ext>
              </a:extLst>
            </p:cNvPr>
            <p:cNvGrpSpPr/>
            <p:nvPr/>
          </p:nvGrpSpPr>
          <p:grpSpPr>
            <a:xfrm>
              <a:off x="2827484" y="2337761"/>
              <a:ext cx="6537032" cy="2588878"/>
              <a:chOff x="3295650" y="2319154"/>
              <a:chExt cx="7217389" cy="2858322"/>
            </a:xfrm>
          </p:grpSpPr>
          <p:grpSp>
            <p:nvGrpSpPr>
              <p:cNvPr id="18" name="组合 17">
                <a:extLst>
                  <a:ext uri="{FF2B5EF4-FFF2-40B4-BE49-F238E27FC236}">
                    <a16:creationId xmlns:a16="http://schemas.microsoft.com/office/drawing/2014/main" id="{F299841D-E388-0A1F-14DF-3EAC262B7FC6}"/>
                  </a:ext>
                </a:extLst>
              </p:cNvPr>
              <p:cNvGrpSpPr/>
              <p:nvPr/>
            </p:nvGrpSpPr>
            <p:grpSpPr>
              <a:xfrm>
                <a:off x="3295650" y="2529621"/>
                <a:ext cx="2356730" cy="2647855"/>
                <a:chOff x="3295650" y="2529621"/>
                <a:chExt cx="2356730" cy="2647855"/>
              </a:xfrm>
            </p:grpSpPr>
            <p:sp>
              <p:nvSpPr>
                <p:cNvPr id="34" name="任意多边形: 形状 33">
                  <a:extLst>
                    <a:ext uri="{FF2B5EF4-FFF2-40B4-BE49-F238E27FC236}">
                      <a16:creationId xmlns:a16="http://schemas.microsoft.com/office/drawing/2014/main" id="{94CD0688-2D0A-6049-6D28-DAE5847ADCAF}"/>
                    </a:ext>
                  </a:extLst>
                </p:cNvPr>
                <p:cNvSpPr/>
                <p:nvPr/>
              </p:nvSpPr>
              <p:spPr bwMode="auto">
                <a:xfrm>
                  <a:off x="4911333" y="2852200"/>
                  <a:ext cx="741047" cy="1715356"/>
                </a:xfrm>
                <a:custGeom>
                  <a:avLst/>
                  <a:gdLst>
                    <a:gd name="connsiteX0" fmla="*/ 466726 w 933451"/>
                    <a:gd name="connsiteY0" fmla="*/ 0 h 2160727"/>
                    <a:gd name="connsiteX1" fmla="*/ 498706 w 933451"/>
                    <a:gd name="connsiteY1" fmla="*/ 29112 h 2160727"/>
                    <a:gd name="connsiteX2" fmla="*/ 933451 w 933451"/>
                    <a:gd name="connsiteY2" fmla="*/ 1080363 h 2160727"/>
                    <a:gd name="connsiteX3" fmla="*/ 498706 w 933451"/>
                    <a:gd name="connsiteY3" fmla="*/ 2131614 h 2160727"/>
                    <a:gd name="connsiteX4" fmla="*/ 466726 w 933451"/>
                    <a:gd name="connsiteY4" fmla="*/ 2160727 h 2160727"/>
                    <a:gd name="connsiteX5" fmla="*/ 434745 w 933451"/>
                    <a:gd name="connsiteY5" fmla="*/ 2131614 h 2160727"/>
                    <a:gd name="connsiteX6" fmla="*/ 0 w 933451"/>
                    <a:gd name="connsiteY6" fmla="*/ 1080363 h 2160727"/>
                    <a:gd name="connsiteX7" fmla="*/ 434745 w 933451"/>
                    <a:gd name="connsiteY7" fmla="*/ 29112 h 2160727"/>
                    <a:gd name="connsiteX8" fmla="*/ 466726 w 933451"/>
                    <a:gd name="connsiteY8" fmla="*/ 0 h 216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451" h="2160727">
                      <a:moveTo>
                        <a:pt x="466726" y="0"/>
                      </a:moveTo>
                      <a:lnTo>
                        <a:pt x="498706" y="29112"/>
                      </a:lnTo>
                      <a:cubicBezTo>
                        <a:pt x="767314" y="298151"/>
                        <a:pt x="933451" y="669824"/>
                        <a:pt x="933451" y="1080363"/>
                      </a:cubicBezTo>
                      <a:cubicBezTo>
                        <a:pt x="933451" y="1490902"/>
                        <a:pt x="767314" y="1862576"/>
                        <a:pt x="498706" y="2131614"/>
                      </a:cubicBezTo>
                      <a:lnTo>
                        <a:pt x="466726" y="2160727"/>
                      </a:lnTo>
                      <a:lnTo>
                        <a:pt x="434745" y="2131614"/>
                      </a:lnTo>
                      <a:cubicBezTo>
                        <a:pt x="166138" y="1862576"/>
                        <a:pt x="0" y="1490902"/>
                        <a:pt x="0" y="1080363"/>
                      </a:cubicBezTo>
                      <a:cubicBezTo>
                        <a:pt x="0" y="669824"/>
                        <a:pt x="166138" y="298151"/>
                        <a:pt x="434745" y="29112"/>
                      </a:cubicBezTo>
                      <a:lnTo>
                        <a:pt x="466726" y="0"/>
                      </a:ln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35" name="任意多边形: 形状 34">
                  <a:extLst>
                    <a:ext uri="{FF2B5EF4-FFF2-40B4-BE49-F238E27FC236}">
                      <a16:creationId xmlns:a16="http://schemas.microsoft.com/office/drawing/2014/main" id="{4D4DC35C-FC69-E371-98EA-A96511469B5D}"/>
                    </a:ext>
                  </a:extLst>
                </p:cNvPr>
                <p:cNvSpPr/>
                <p:nvPr/>
              </p:nvSpPr>
              <p:spPr bwMode="auto">
                <a:xfrm>
                  <a:off x="3295650" y="2529621"/>
                  <a:ext cx="1986207" cy="2360511"/>
                </a:xfrm>
                <a:custGeom>
                  <a:avLst/>
                  <a:gdLst>
                    <a:gd name="connsiteX0" fmla="*/ 1484313 w 2501901"/>
                    <a:gd name="connsiteY0" fmla="*/ 0 h 2973388"/>
                    <a:gd name="connsiteX1" fmla="*/ 2428474 w 2501901"/>
                    <a:gd name="connsiteY1" fmla="*/ 339489 h 2973388"/>
                    <a:gd name="connsiteX2" fmla="*/ 2501901 w 2501901"/>
                    <a:gd name="connsiteY2" fmla="*/ 406331 h 2973388"/>
                    <a:gd name="connsiteX3" fmla="*/ 2469920 w 2501901"/>
                    <a:gd name="connsiteY3" fmla="*/ 435443 h 2973388"/>
                    <a:gd name="connsiteX4" fmla="*/ 2035175 w 2501901"/>
                    <a:gd name="connsiteY4" fmla="*/ 1486694 h 2973388"/>
                    <a:gd name="connsiteX5" fmla="*/ 2469920 w 2501901"/>
                    <a:gd name="connsiteY5" fmla="*/ 2537945 h 2973388"/>
                    <a:gd name="connsiteX6" fmla="*/ 2501901 w 2501901"/>
                    <a:gd name="connsiteY6" fmla="*/ 2567058 h 2973388"/>
                    <a:gd name="connsiteX7" fmla="*/ 2428474 w 2501901"/>
                    <a:gd name="connsiteY7" fmla="*/ 2633899 h 2973388"/>
                    <a:gd name="connsiteX8" fmla="*/ 1484313 w 2501901"/>
                    <a:gd name="connsiteY8" fmla="*/ 2973388 h 2973388"/>
                    <a:gd name="connsiteX9" fmla="*/ 0 w 2501901"/>
                    <a:gd name="connsiteY9" fmla="*/ 1486694 h 2973388"/>
                    <a:gd name="connsiteX10" fmla="*/ 1484313 w 2501901"/>
                    <a:gd name="connsiteY10" fmla="*/ 0 h 297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901" h="2973388">
                      <a:moveTo>
                        <a:pt x="1484313" y="0"/>
                      </a:moveTo>
                      <a:cubicBezTo>
                        <a:pt x="1842960" y="0"/>
                        <a:pt x="2171897" y="127403"/>
                        <a:pt x="2428474" y="339489"/>
                      </a:cubicBezTo>
                      <a:lnTo>
                        <a:pt x="2501901" y="406331"/>
                      </a:lnTo>
                      <a:lnTo>
                        <a:pt x="2469920" y="435443"/>
                      </a:lnTo>
                      <a:cubicBezTo>
                        <a:pt x="2201313" y="704482"/>
                        <a:pt x="2035175" y="1076155"/>
                        <a:pt x="2035175" y="1486694"/>
                      </a:cubicBezTo>
                      <a:cubicBezTo>
                        <a:pt x="2035175" y="1897233"/>
                        <a:pt x="2201313" y="2268907"/>
                        <a:pt x="2469920" y="2537945"/>
                      </a:cubicBezTo>
                      <a:lnTo>
                        <a:pt x="2501901" y="2567058"/>
                      </a:lnTo>
                      <a:lnTo>
                        <a:pt x="2428474" y="2633899"/>
                      </a:lnTo>
                      <a:cubicBezTo>
                        <a:pt x="2171897" y="2845985"/>
                        <a:pt x="1842960" y="2973388"/>
                        <a:pt x="1484313" y="2973388"/>
                      </a:cubicBezTo>
                      <a:cubicBezTo>
                        <a:pt x="664550" y="2973388"/>
                        <a:pt x="0" y="2307772"/>
                        <a:pt x="0" y="1486694"/>
                      </a:cubicBezTo>
                      <a:cubicBezTo>
                        <a:pt x="0" y="665616"/>
                        <a:pt x="664550" y="0"/>
                        <a:pt x="1484313" y="0"/>
                      </a:cubicBez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36" name="任意多边形: 形状 35">
                  <a:extLst>
                    <a:ext uri="{FF2B5EF4-FFF2-40B4-BE49-F238E27FC236}">
                      <a16:creationId xmlns:a16="http://schemas.microsoft.com/office/drawing/2014/main" id="{09769447-44B1-8973-A97F-34C50BB780AE}"/>
                    </a:ext>
                  </a:extLst>
                </p:cNvPr>
                <p:cNvSpPr/>
                <p:nvPr/>
              </p:nvSpPr>
              <p:spPr bwMode="auto">
                <a:xfrm>
                  <a:off x="3768257" y="4968269"/>
                  <a:ext cx="1402696" cy="209207"/>
                </a:xfrm>
                <a:custGeom>
                  <a:avLst/>
                  <a:gdLst>
                    <a:gd name="T0" fmla="*/ 469 w 469"/>
                    <a:gd name="T1" fmla="*/ 2 h 70"/>
                    <a:gd name="T2" fmla="*/ 236 w 469"/>
                    <a:gd name="T3" fmla="*/ 70 h 70"/>
                    <a:gd name="T4" fmla="*/ 0 w 469"/>
                    <a:gd name="T5" fmla="*/ 0 h 70"/>
                  </a:gdLst>
                  <a:ahLst/>
                  <a:cxnLst>
                    <a:cxn ang="0">
                      <a:pos x="T0" y="T1"/>
                    </a:cxn>
                    <a:cxn ang="0">
                      <a:pos x="T2" y="T3"/>
                    </a:cxn>
                    <a:cxn ang="0">
                      <a:pos x="T4" y="T5"/>
                    </a:cxn>
                  </a:cxnLst>
                  <a:rect l="0" t="0" r="r" b="b"/>
                  <a:pathLst>
                    <a:path w="469" h="70">
                      <a:moveTo>
                        <a:pt x="469" y="2"/>
                      </a:moveTo>
                      <a:cubicBezTo>
                        <a:pt x="402" y="45"/>
                        <a:pt x="322" y="70"/>
                        <a:pt x="236" y="70"/>
                      </a:cubicBezTo>
                      <a:cubicBezTo>
                        <a:pt x="149" y="70"/>
                        <a:pt x="68" y="44"/>
                        <a:pt x="0" y="0"/>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 name="任意多边形: 形状 36">
                  <a:extLst>
                    <a:ext uri="{FF2B5EF4-FFF2-40B4-BE49-F238E27FC236}">
                      <a16:creationId xmlns:a16="http://schemas.microsoft.com/office/drawing/2014/main" id="{03D94027-A219-21E7-6C5B-1D6484E7343F}"/>
                    </a:ext>
                  </a:extLst>
                </p:cNvPr>
                <p:cNvSpPr/>
                <p:nvPr/>
              </p:nvSpPr>
              <p:spPr bwMode="auto">
                <a:xfrm>
                  <a:off x="5092814" y="4968269"/>
                  <a:ext cx="84439" cy="74357"/>
                </a:xfrm>
                <a:custGeom>
                  <a:avLst/>
                  <a:gdLst>
                    <a:gd name="T0" fmla="*/ 0 w 67"/>
                    <a:gd name="T1" fmla="*/ 0 h 59"/>
                    <a:gd name="T2" fmla="*/ 67 w 67"/>
                    <a:gd name="T3" fmla="*/ 0 h 59"/>
                    <a:gd name="T4" fmla="*/ 43 w 67"/>
                    <a:gd name="T5" fmla="*/ 59 h 59"/>
                  </a:gdLst>
                  <a:ahLst/>
                  <a:cxnLst>
                    <a:cxn ang="0">
                      <a:pos x="T0" y="T1"/>
                    </a:cxn>
                    <a:cxn ang="0">
                      <a:pos x="T2" y="T3"/>
                    </a:cxn>
                    <a:cxn ang="0">
                      <a:pos x="T4" y="T5"/>
                    </a:cxn>
                  </a:cxnLst>
                  <a:rect l="0" t="0" r="r" b="b"/>
                  <a:pathLst>
                    <a:path w="67" h="59">
                      <a:moveTo>
                        <a:pt x="0" y="0"/>
                      </a:moveTo>
                      <a:lnTo>
                        <a:pt x="67" y="0"/>
                      </a:lnTo>
                      <a:lnTo>
                        <a:pt x="43" y="59"/>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 name="椭圆 37">
                  <a:extLst>
                    <a:ext uri="{FF2B5EF4-FFF2-40B4-BE49-F238E27FC236}">
                      <a16:creationId xmlns:a16="http://schemas.microsoft.com/office/drawing/2014/main" id="{0707A5FA-AEE6-0D27-9C3D-440EB4A5667E}"/>
                    </a:ext>
                  </a:extLst>
                </p:cNvPr>
                <p:cNvSpPr/>
                <p:nvPr/>
              </p:nvSpPr>
              <p:spPr bwMode="auto">
                <a:xfrm>
                  <a:off x="3511159" y="2745130"/>
                  <a:ext cx="1925713" cy="1929494"/>
                </a:xfrm>
                <a:prstGeom prst="ellipse">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none" lIns="0" tIns="0" rIns="0" bIns="0" rtlCol="0" anchor="ctr" anchorCtr="0">
                  <a:noAutofit/>
                </a:bodyPr>
                <a:lstStyle/>
                <a:p>
                  <a:pPr algn="ctr"/>
                  <a:r>
                    <a:rPr lang="zh-CN" altLang="en-US" b="1" dirty="0">
                      <a:solidFill>
                        <a:schemeClr val="bg1"/>
                      </a:solidFill>
                      <a:cs typeface="+mn-ea"/>
                      <a:sym typeface="+mn-lt"/>
                    </a:rPr>
                    <a:t>静态建模</a:t>
                  </a:r>
                </a:p>
              </p:txBody>
            </p:sp>
          </p:grpSp>
          <p:grpSp>
            <p:nvGrpSpPr>
              <p:cNvPr id="19" name="组合 18">
                <a:extLst>
                  <a:ext uri="{FF2B5EF4-FFF2-40B4-BE49-F238E27FC236}">
                    <a16:creationId xmlns:a16="http://schemas.microsoft.com/office/drawing/2014/main" id="{FA109303-E70D-56E4-163B-2B77859E1E5C}"/>
                  </a:ext>
                </a:extLst>
              </p:cNvPr>
              <p:cNvGrpSpPr/>
              <p:nvPr/>
            </p:nvGrpSpPr>
            <p:grpSpPr>
              <a:xfrm>
                <a:off x="5125581" y="2319154"/>
                <a:ext cx="2142483" cy="2570978"/>
                <a:chOff x="5125581" y="2319154"/>
                <a:chExt cx="2142483" cy="2570978"/>
              </a:xfrm>
            </p:grpSpPr>
            <p:sp>
              <p:nvSpPr>
                <p:cNvPr id="29" name="任意多边形: 形状 28">
                  <a:extLst>
                    <a:ext uri="{FF2B5EF4-FFF2-40B4-BE49-F238E27FC236}">
                      <a16:creationId xmlns:a16="http://schemas.microsoft.com/office/drawing/2014/main" id="{3B3C035A-B498-30F8-3CBB-0EE6A531D492}"/>
                    </a:ext>
                  </a:extLst>
                </p:cNvPr>
                <p:cNvSpPr/>
                <p:nvPr/>
              </p:nvSpPr>
              <p:spPr bwMode="auto">
                <a:xfrm>
                  <a:off x="6538360" y="2857450"/>
                  <a:ext cx="729704" cy="1704852"/>
                </a:xfrm>
                <a:custGeom>
                  <a:avLst/>
                  <a:gdLst>
                    <a:gd name="connsiteX0" fmla="*/ 459705 w 919163"/>
                    <a:gd name="connsiteY0" fmla="*/ 0 h 2147496"/>
                    <a:gd name="connsiteX1" fmla="*/ 484418 w 919163"/>
                    <a:gd name="connsiteY1" fmla="*/ 22497 h 2147496"/>
                    <a:gd name="connsiteX2" fmla="*/ 919163 w 919163"/>
                    <a:gd name="connsiteY2" fmla="*/ 1073748 h 2147496"/>
                    <a:gd name="connsiteX3" fmla="*/ 484418 w 919163"/>
                    <a:gd name="connsiteY3" fmla="*/ 2124999 h 2147496"/>
                    <a:gd name="connsiteX4" fmla="*/ 459705 w 919163"/>
                    <a:gd name="connsiteY4" fmla="*/ 2147496 h 2147496"/>
                    <a:gd name="connsiteX5" fmla="*/ 434978 w 919163"/>
                    <a:gd name="connsiteY5" fmla="*/ 2124999 h 2147496"/>
                    <a:gd name="connsiteX6" fmla="*/ 0 w 919163"/>
                    <a:gd name="connsiteY6" fmla="*/ 1073748 h 2147496"/>
                    <a:gd name="connsiteX7" fmla="*/ 434978 w 919163"/>
                    <a:gd name="connsiteY7" fmla="*/ 22497 h 2147496"/>
                    <a:gd name="connsiteX8" fmla="*/ 459705 w 919163"/>
                    <a:gd name="connsiteY8" fmla="*/ 0 h 214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163" h="2147496">
                      <a:moveTo>
                        <a:pt x="459705" y="0"/>
                      </a:moveTo>
                      <a:lnTo>
                        <a:pt x="484418" y="22497"/>
                      </a:lnTo>
                      <a:cubicBezTo>
                        <a:pt x="753026" y="291536"/>
                        <a:pt x="919163" y="663209"/>
                        <a:pt x="919163" y="1073748"/>
                      </a:cubicBezTo>
                      <a:cubicBezTo>
                        <a:pt x="919163" y="1484287"/>
                        <a:pt x="753026" y="1855961"/>
                        <a:pt x="484418" y="2124999"/>
                      </a:cubicBezTo>
                      <a:lnTo>
                        <a:pt x="459705" y="2147496"/>
                      </a:lnTo>
                      <a:lnTo>
                        <a:pt x="434978" y="2124999"/>
                      </a:lnTo>
                      <a:cubicBezTo>
                        <a:pt x="166226" y="1855961"/>
                        <a:pt x="0" y="1484287"/>
                        <a:pt x="0" y="1073748"/>
                      </a:cubicBezTo>
                      <a:cubicBezTo>
                        <a:pt x="0" y="663209"/>
                        <a:pt x="166226" y="291536"/>
                        <a:pt x="434978" y="22497"/>
                      </a:cubicBezTo>
                      <a:lnTo>
                        <a:pt x="459705" y="0"/>
                      </a:lnTo>
                      <a:close/>
                    </a:path>
                  </a:pathLst>
                </a:custGeom>
                <a:solidFill>
                  <a:schemeClr val="accent2">
                    <a:alpha val="10000"/>
                  </a:schemeClr>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30" name="任意多边形: 形状 29">
                  <a:extLst>
                    <a:ext uri="{FF2B5EF4-FFF2-40B4-BE49-F238E27FC236}">
                      <a16:creationId xmlns:a16="http://schemas.microsoft.com/office/drawing/2014/main" id="{4F0A0AA3-C45F-92DF-23F0-27B59CE3ED23}"/>
                    </a:ext>
                  </a:extLst>
                </p:cNvPr>
                <p:cNvSpPr/>
                <p:nvPr/>
              </p:nvSpPr>
              <p:spPr bwMode="auto">
                <a:xfrm>
                  <a:off x="5281857" y="2529621"/>
                  <a:ext cx="1621452" cy="2360511"/>
                </a:xfrm>
                <a:custGeom>
                  <a:avLst/>
                  <a:gdLst>
                    <a:gd name="connsiteX0" fmla="*/ 1017587 w 2042442"/>
                    <a:gd name="connsiteY0" fmla="*/ 0 h 2973388"/>
                    <a:gd name="connsiteX1" fmla="*/ 1961748 w 2042442"/>
                    <a:gd name="connsiteY1" fmla="*/ 339489 h 2973388"/>
                    <a:gd name="connsiteX2" fmla="*/ 2042442 w 2042442"/>
                    <a:gd name="connsiteY2" fmla="*/ 412946 h 2973388"/>
                    <a:gd name="connsiteX3" fmla="*/ 2017715 w 2042442"/>
                    <a:gd name="connsiteY3" fmla="*/ 435443 h 2973388"/>
                    <a:gd name="connsiteX4" fmla="*/ 1582737 w 2042442"/>
                    <a:gd name="connsiteY4" fmla="*/ 1486694 h 2973388"/>
                    <a:gd name="connsiteX5" fmla="*/ 2017715 w 2042442"/>
                    <a:gd name="connsiteY5" fmla="*/ 2537945 h 2973388"/>
                    <a:gd name="connsiteX6" fmla="*/ 2042442 w 2042442"/>
                    <a:gd name="connsiteY6" fmla="*/ 2560442 h 2973388"/>
                    <a:gd name="connsiteX7" fmla="*/ 1961748 w 2042442"/>
                    <a:gd name="connsiteY7" fmla="*/ 2633899 h 2973388"/>
                    <a:gd name="connsiteX8" fmla="*/ 1017587 w 2042442"/>
                    <a:gd name="connsiteY8" fmla="*/ 2973388 h 2973388"/>
                    <a:gd name="connsiteX9" fmla="*/ 73426 w 2042442"/>
                    <a:gd name="connsiteY9" fmla="*/ 2633899 h 2973388"/>
                    <a:gd name="connsiteX10" fmla="*/ 0 w 2042442"/>
                    <a:gd name="connsiteY10" fmla="*/ 2567058 h 2973388"/>
                    <a:gd name="connsiteX11" fmla="*/ 31980 w 2042442"/>
                    <a:gd name="connsiteY11" fmla="*/ 2537945 h 2973388"/>
                    <a:gd name="connsiteX12" fmla="*/ 466725 w 2042442"/>
                    <a:gd name="connsiteY12" fmla="*/ 1486694 h 2973388"/>
                    <a:gd name="connsiteX13" fmla="*/ 31980 w 2042442"/>
                    <a:gd name="connsiteY13" fmla="*/ 435443 h 2973388"/>
                    <a:gd name="connsiteX14" fmla="*/ 0 w 2042442"/>
                    <a:gd name="connsiteY14" fmla="*/ 406331 h 2973388"/>
                    <a:gd name="connsiteX15" fmla="*/ 73426 w 2042442"/>
                    <a:gd name="connsiteY15" fmla="*/ 339489 h 2973388"/>
                    <a:gd name="connsiteX16" fmla="*/ 1017587 w 2042442"/>
                    <a:gd name="connsiteY16" fmla="*/ 0 h 297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2442" h="2973388">
                      <a:moveTo>
                        <a:pt x="1017587" y="0"/>
                      </a:moveTo>
                      <a:cubicBezTo>
                        <a:pt x="1376234" y="0"/>
                        <a:pt x="1705171" y="127403"/>
                        <a:pt x="1961748" y="339489"/>
                      </a:cubicBezTo>
                      <a:lnTo>
                        <a:pt x="2042442" y="412946"/>
                      </a:lnTo>
                      <a:lnTo>
                        <a:pt x="2017715" y="435443"/>
                      </a:lnTo>
                      <a:cubicBezTo>
                        <a:pt x="1748963" y="704482"/>
                        <a:pt x="1582737" y="1076155"/>
                        <a:pt x="1582737" y="1486694"/>
                      </a:cubicBezTo>
                      <a:cubicBezTo>
                        <a:pt x="1582737" y="1897233"/>
                        <a:pt x="1748963" y="2268907"/>
                        <a:pt x="2017715" y="2537945"/>
                      </a:cubicBezTo>
                      <a:lnTo>
                        <a:pt x="2042442" y="2560442"/>
                      </a:lnTo>
                      <a:lnTo>
                        <a:pt x="1961748" y="2633899"/>
                      </a:lnTo>
                      <a:cubicBezTo>
                        <a:pt x="1705171" y="2845985"/>
                        <a:pt x="1376234" y="2973388"/>
                        <a:pt x="1017587" y="2973388"/>
                      </a:cubicBezTo>
                      <a:cubicBezTo>
                        <a:pt x="658941" y="2973388"/>
                        <a:pt x="330003" y="2845985"/>
                        <a:pt x="73426" y="2633899"/>
                      </a:cubicBezTo>
                      <a:lnTo>
                        <a:pt x="0" y="2567058"/>
                      </a:lnTo>
                      <a:lnTo>
                        <a:pt x="31980" y="2537945"/>
                      </a:lnTo>
                      <a:cubicBezTo>
                        <a:pt x="300588" y="2268907"/>
                        <a:pt x="466725" y="1897233"/>
                        <a:pt x="466725" y="1486694"/>
                      </a:cubicBezTo>
                      <a:cubicBezTo>
                        <a:pt x="466725" y="1076155"/>
                        <a:pt x="300588" y="704482"/>
                        <a:pt x="31980" y="435443"/>
                      </a:cubicBezTo>
                      <a:lnTo>
                        <a:pt x="0" y="406331"/>
                      </a:lnTo>
                      <a:lnTo>
                        <a:pt x="73426" y="339489"/>
                      </a:lnTo>
                      <a:cubicBezTo>
                        <a:pt x="330003" y="127403"/>
                        <a:pt x="658941" y="0"/>
                        <a:pt x="1017587" y="0"/>
                      </a:cubicBezTo>
                      <a:close/>
                    </a:path>
                  </a:pathLst>
                </a:custGeom>
                <a:solidFill>
                  <a:schemeClr val="accent2">
                    <a:alpha val="15000"/>
                  </a:schemeClr>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31" name="任意多边形: 形状 30">
                  <a:extLst>
                    <a:ext uri="{FF2B5EF4-FFF2-40B4-BE49-F238E27FC236}">
                      <a16:creationId xmlns:a16="http://schemas.microsoft.com/office/drawing/2014/main" id="{13662761-2D31-8849-26DB-631C1A0F7707}"/>
                    </a:ext>
                  </a:extLst>
                </p:cNvPr>
                <p:cNvSpPr/>
                <p:nvPr/>
              </p:nvSpPr>
              <p:spPr bwMode="auto">
                <a:xfrm>
                  <a:off x="5386460" y="2319154"/>
                  <a:ext cx="1400175" cy="210468"/>
                </a:xfrm>
                <a:custGeom>
                  <a:avLst/>
                  <a:gdLst>
                    <a:gd name="T0" fmla="*/ 468 w 468"/>
                    <a:gd name="T1" fmla="*/ 68 h 70"/>
                    <a:gd name="T2" fmla="*/ 235 w 468"/>
                    <a:gd name="T3" fmla="*/ 0 h 70"/>
                    <a:gd name="T4" fmla="*/ 0 w 468"/>
                    <a:gd name="T5" fmla="*/ 70 h 70"/>
                  </a:gdLst>
                  <a:ahLst/>
                  <a:cxnLst>
                    <a:cxn ang="0">
                      <a:pos x="T0" y="T1"/>
                    </a:cxn>
                    <a:cxn ang="0">
                      <a:pos x="T2" y="T3"/>
                    </a:cxn>
                    <a:cxn ang="0">
                      <a:pos x="T4" y="T5"/>
                    </a:cxn>
                  </a:cxnLst>
                  <a:rect l="0" t="0" r="r" b="b"/>
                  <a:pathLst>
                    <a:path w="468" h="70">
                      <a:moveTo>
                        <a:pt x="468" y="68"/>
                      </a:moveTo>
                      <a:cubicBezTo>
                        <a:pt x="401" y="25"/>
                        <a:pt x="321" y="0"/>
                        <a:pt x="235" y="0"/>
                      </a:cubicBezTo>
                      <a:cubicBezTo>
                        <a:pt x="148" y="0"/>
                        <a:pt x="68" y="26"/>
                        <a:pt x="0" y="70"/>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 name="任意多边形: 形状 31">
                  <a:extLst>
                    <a:ext uri="{FF2B5EF4-FFF2-40B4-BE49-F238E27FC236}">
                      <a16:creationId xmlns:a16="http://schemas.microsoft.com/office/drawing/2014/main" id="{18A0A99D-AFA9-B875-F433-1888D00D8F52}"/>
                    </a:ext>
                  </a:extLst>
                </p:cNvPr>
                <p:cNvSpPr/>
                <p:nvPr/>
              </p:nvSpPr>
              <p:spPr bwMode="auto">
                <a:xfrm>
                  <a:off x="6708497" y="2457785"/>
                  <a:ext cx="84439" cy="71837"/>
                </a:xfrm>
                <a:custGeom>
                  <a:avLst/>
                  <a:gdLst>
                    <a:gd name="T0" fmla="*/ 0 w 67"/>
                    <a:gd name="T1" fmla="*/ 57 h 57"/>
                    <a:gd name="T2" fmla="*/ 67 w 67"/>
                    <a:gd name="T3" fmla="*/ 57 h 57"/>
                    <a:gd name="T4" fmla="*/ 43 w 67"/>
                    <a:gd name="T5" fmla="*/ 0 h 57"/>
                  </a:gdLst>
                  <a:ahLst/>
                  <a:cxnLst>
                    <a:cxn ang="0">
                      <a:pos x="T0" y="T1"/>
                    </a:cxn>
                    <a:cxn ang="0">
                      <a:pos x="T2" y="T3"/>
                    </a:cxn>
                    <a:cxn ang="0">
                      <a:pos x="T4" y="T5"/>
                    </a:cxn>
                  </a:cxnLst>
                  <a:rect l="0" t="0" r="r" b="b"/>
                  <a:pathLst>
                    <a:path w="67" h="57">
                      <a:moveTo>
                        <a:pt x="0" y="57"/>
                      </a:moveTo>
                      <a:lnTo>
                        <a:pt x="67" y="57"/>
                      </a:lnTo>
                      <a:lnTo>
                        <a:pt x="43"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 name="椭圆 32">
                  <a:extLst>
                    <a:ext uri="{FF2B5EF4-FFF2-40B4-BE49-F238E27FC236}">
                      <a16:creationId xmlns:a16="http://schemas.microsoft.com/office/drawing/2014/main" id="{96074969-7D83-159D-5DF3-04FD001E7A10}"/>
                    </a:ext>
                  </a:extLst>
                </p:cNvPr>
                <p:cNvSpPr/>
                <p:nvPr/>
              </p:nvSpPr>
              <p:spPr bwMode="auto">
                <a:xfrm>
                  <a:off x="5125581" y="2745130"/>
                  <a:ext cx="1926973" cy="1929494"/>
                </a:xfrm>
                <a:prstGeom prst="ellipse">
                  <a:avLst/>
                </a:prstGeom>
                <a:gradFill>
                  <a:gsLst>
                    <a:gs pos="0">
                      <a:schemeClr val="accent2">
                        <a:lumMod val="60000"/>
                        <a:lumOff val="40000"/>
                      </a:schemeClr>
                    </a:gs>
                    <a:gs pos="50000">
                      <a:schemeClr val="accent2"/>
                    </a:gs>
                  </a:gsLst>
                  <a:lin ang="2700000" scaled="1"/>
                </a:gradFill>
                <a:effectLst>
                  <a:outerShdw blurRad="177800" dist="152400" dir="2700000" algn="ctr" rotWithShape="0">
                    <a:schemeClr val="accent2">
                      <a:alpha val="20000"/>
                    </a:schemeClr>
                  </a:outerShdw>
                </a:effectLst>
              </p:spPr>
              <p:txBody>
                <a:bodyPr wrap="none" lIns="0" tIns="0" rIns="0" bIns="0" rtlCol="0" anchor="ctr" anchorCtr="0">
                  <a:noAutofit/>
                </a:bodyPr>
                <a:lstStyle/>
                <a:p>
                  <a:pPr algn="ctr"/>
                  <a:endParaRPr lang="zh-CN" altLang="en-US" b="1" dirty="0">
                    <a:solidFill>
                      <a:schemeClr val="bg1"/>
                    </a:solidFill>
                    <a:cs typeface="+mn-ea"/>
                    <a:sym typeface="+mn-lt"/>
                  </a:endParaRPr>
                </a:p>
              </p:txBody>
            </p:sp>
          </p:grpSp>
          <p:grpSp>
            <p:nvGrpSpPr>
              <p:cNvPr id="20" name="组合 19">
                <a:extLst>
                  <a:ext uri="{FF2B5EF4-FFF2-40B4-BE49-F238E27FC236}">
                    <a16:creationId xmlns:a16="http://schemas.microsoft.com/office/drawing/2014/main" id="{CFD403BE-DCB7-65C6-9D5E-D9736DDD56AB}"/>
                  </a:ext>
                </a:extLst>
              </p:cNvPr>
              <p:cNvGrpSpPr/>
              <p:nvPr/>
            </p:nvGrpSpPr>
            <p:grpSpPr>
              <a:xfrm>
                <a:off x="6753867" y="2529621"/>
                <a:ext cx="2142483" cy="2647855"/>
                <a:chOff x="6753867" y="2529621"/>
                <a:chExt cx="2142483" cy="2647855"/>
              </a:xfrm>
            </p:grpSpPr>
            <p:sp>
              <p:nvSpPr>
                <p:cNvPr id="25" name="任意多边形: 形状 24">
                  <a:extLst>
                    <a:ext uri="{FF2B5EF4-FFF2-40B4-BE49-F238E27FC236}">
                      <a16:creationId xmlns:a16="http://schemas.microsoft.com/office/drawing/2014/main" id="{B4F8EA8C-5D08-0FC5-43C8-F99F3C1BEDCF}"/>
                    </a:ext>
                  </a:extLst>
                </p:cNvPr>
                <p:cNvSpPr/>
                <p:nvPr/>
              </p:nvSpPr>
              <p:spPr bwMode="auto">
                <a:xfrm>
                  <a:off x="6903309" y="2529621"/>
                  <a:ext cx="1993041" cy="2360511"/>
                </a:xfrm>
                <a:custGeom>
                  <a:avLst/>
                  <a:gdLst>
                    <a:gd name="connsiteX0" fmla="*/ 1025402 w 2510509"/>
                    <a:gd name="connsiteY0" fmla="*/ 0 h 2973388"/>
                    <a:gd name="connsiteX1" fmla="*/ 2510509 w 2510509"/>
                    <a:gd name="connsiteY1" fmla="*/ 1486694 h 2973388"/>
                    <a:gd name="connsiteX2" fmla="*/ 1025402 w 2510509"/>
                    <a:gd name="connsiteY2" fmla="*/ 2973388 h 2973388"/>
                    <a:gd name="connsiteX3" fmla="*/ 80736 w 2510509"/>
                    <a:gd name="connsiteY3" fmla="*/ 2633899 h 2973388"/>
                    <a:gd name="connsiteX4" fmla="*/ 0 w 2510509"/>
                    <a:gd name="connsiteY4" fmla="*/ 2560442 h 2973388"/>
                    <a:gd name="connsiteX5" fmla="*/ 24713 w 2510509"/>
                    <a:gd name="connsiteY5" fmla="*/ 2537945 h 2973388"/>
                    <a:gd name="connsiteX6" fmla="*/ 459458 w 2510509"/>
                    <a:gd name="connsiteY6" fmla="*/ 1486694 h 2973388"/>
                    <a:gd name="connsiteX7" fmla="*/ 24713 w 2510509"/>
                    <a:gd name="connsiteY7" fmla="*/ 435443 h 2973388"/>
                    <a:gd name="connsiteX8" fmla="*/ 0 w 2510509"/>
                    <a:gd name="connsiteY8" fmla="*/ 412946 h 2973388"/>
                    <a:gd name="connsiteX9" fmla="*/ 80736 w 2510509"/>
                    <a:gd name="connsiteY9" fmla="*/ 339489 h 2973388"/>
                    <a:gd name="connsiteX10" fmla="*/ 1025402 w 2510509"/>
                    <a:gd name="connsiteY10" fmla="*/ 0 h 297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0509" h="2973388">
                      <a:moveTo>
                        <a:pt x="1025402" y="0"/>
                      </a:moveTo>
                      <a:cubicBezTo>
                        <a:pt x="1845604" y="0"/>
                        <a:pt x="2510509" y="665616"/>
                        <a:pt x="2510509" y="1486694"/>
                      </a:cubicBezTo>
                      <a:cubicBezTo>
                        <a:pt x="2510509" y="2307772"/>
                        <a:pt x="1845604" y="2973388"/>
                        <a:pt x="1025402" y="2973388"/>
                      </a:cubicBezTo>
                      <a:cubicBezTo>
                        <a:pt x="666564" y="2973388"/>
                        <a:pt x="337450" y="2845985"/>
                        <a:pt x="80736" y="2633899"/>
                      </a:cubicBezTo>
                      <a:lnTo>
                        <a:pt x="0" y="2560442"/>
                      </a:lnTo>
                      <a:lnTo>
                        <a:pt x="24713" y="2537945"/>
                      </a:lnTo>
                      <a:cubicBezTo>
                        <a:pt x="293321" y="2268907"/>
                        <a:pt x="459458" y="1897233"/>
                        <a:pt x="459458" y="1486694"/>
                      </a:cubicBezTo>
                      <a:cubicBezTo>
                        <a:pt x="459458" y="1076155"/>
                        <a:pt x="293321" y="704482"/>
                        <a:pt x="24713" y="435443"/>
                      </a:cubicBezTo>
                      <a:lnTo>
                        <a:pt x="0" y="412946"/>
                      </a:lnTo>
                      <a:lnTo>
                        <a:pt x="80736" y="339489"/>
                      </a:lnTo>
                      <a:cubicBezTo>
                        <a:pt x="337450" y="127403"/>
                        <a:pt x="666564" y="0"/>
                        <a:pt x="1025402" y="0"/>
                      </a:cubicBez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26" name="任意多边形: 形状 25">
                  <a:extLst>
                    <a:ext uri="{FF2B5EF4-FFF2-40B4-BE49-F238E27FC236}">
                      <a16:creationId xmlns:a16="http://schemas.microsoft.com/office/drawing/2014/main" id="{02FB361B-D067-ACBE-9B50-C8DF8A2AB6DB}"/>
                    </a:ext>
                  </a:extLst>
                </p:cNvPr>
                <p:cNvSpPr/>
                <p:nvPr/>
              </p:nvSpPr>
              <p:spPr bwMode="auto">
                <a:xfrm>
                  <a:off x="7010965" y="4968269"/>
                  <a:ext cx="1400175" cy="209207"/>
                </a:xfrm>
                <a:custGeom>
                  <a:avLst/>
                  <a:gdLst>
                    <a:gd name="T0" fmla="*/ 468 w 468"/>
                    <a:gd name="T1" fmla="*/ 2 h 70"/>
                    <a:gd name="T2" fmla="*/ 235 w 468"/>
                    <a:gd name="T3" fmla="*/ 70 h 70"/>
                    <a:gd name="T4" fmla="*/ 0 w 468"/>
                    <a:gd name="T5" fmla="*/ 0 h 70"/>
                  </a:gdLst>
                  <a:ahLst/>
                  <a:cxnLst>
                    <a:cxn ang="0">
                      <a:pos x="T0" y="T1"/>
                    </a:cxn>
                    <a:cxn ang="0">
                      <a:pos x="T2" y="T3"/>
                    </a:cxn>
                    <a:cxn ang="0">
                      <a:pos x="T4" y="T5"/>
                    </a:cxn>
                  </a:cxnLst>
                  <a:rect l="0" t="0" r="r" b="b"/>
                  <a:pathLst>
                    <a:path w="468" h="70">
                      <a:moveTo>
                        <a:pt x="468" y="2"/>
                      </a:moveTo>
                      <a:cubicBezTo>
                        <a:pt x="401" y="45"/>
                        <a:pt x="321" y="70"/>
                        <a:pt x="235" y="70"/>
                      </a:cubicBezTo>
                      <a:cubicBezTo>
                        <a:pt x="149" y="70"/>
                        <a:pt x="68" y="44"/>
                        <a:pt x="0" y="0"/>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任意多边形: 形状 26">
                  <a:extLst>
                    <a:ext uri="{FF2B5EF4-FFF2-40B4-BE49-F238E27FC236}">
                      <a16:creationId xmlns:a16="http://schemas.microsoft.com/office/drawing/2014/main" id="{F377C7CC-EDEE-B7A1-C2E0-206D1CC51A10}"/>
                    </a:ext>
                  </a:extLst>
                </p:cNvPr>
                <p:cNvSpPr/>
                <p:nvPr/>
              </p:nvSpPr>
              <p:spPr bwMode="auto">
                <a:xfrm>
                  <a:off x="8333002" y="4968269"/>
                  <a:ext cx="84439" cy="74357"/>
                </a:xfrm>
                <a:custGeom>
                  <a:avLst/>
                  <a:gdLst>
                    <a:gd name="T0" fmla="*/ 0 w 67"/>
                    <a:gd name="T1" fmla="*/ 0 h 59"/>
                    <a:gd name="T2" fmla="*/ 67 w 67"/>
                    <a:gd name="T3" fmla="*/ 0 h 59"/>
                    <a:gd name="T4" fmla="*/ 43 w 67"/>
                    <a:gd name="T5" fmla="*/ 59 h 59"/>
                  </a:gdLst>
                  <a:ahLst/>
                  <a:cxnLst>
                    <a:cxn ang="0">
                      <a:pos x="T0" y="T1"/>
                    </a:cxn>
                    <a:cxn ang="0">
                      <a:pos x="T2" y="T3"/>
                    </a:cxn>
                    <a:cxn ang="0">
                      <a:pos x="T4" y="T5"/>
                    </a:cxn>
                  </a:cxnLst>
                  <a:rect l="0" t="0" r="r" b="b"/>
                  <a:pathLst>
                    <a:path w="67" h="59">
                      <a:moveTo>
                        <a:pt x="0" y="0"/>
                      </a:moveTo>
                      <a:lnTo>
                        <a:pt x="67" y="0"/>
                      </a:lnTo>
                      <a:lnTo>
                        <a:pt x="43" y="59"/>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椭圆 27">
                  <a:extLst>
                    <a:ext uri="{FF2B5EF4-FFF2-40B4-BE49-F238E27FC236}">
                      <a16:creationId xmlns:a16="http://schemas.microsoft.com/office/drawing/2014/main" id="{D2F4D86C-47C4-2288-5AB6-BE0710A05780}"/>
                    </a:ext>
                  </a:extLst>
                </p:cNvPr>
                <p:cNvSpPr/>
                <p:nvPr/>
              </p:nvSpPr>
              <p:spPr bwMode="auto">
                <a:xfrm>
                  <a:off x="6753867" y="2745130"/>
                  <a:ext cx="1926973" cy="1929494"/>
                </a:xfrm>
                <a:prstGeom prst="ellipse">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none" lIns="0" tIns="0" rIns="0" bIns="0" rtlCol="0" anchor="ctr" anchorCtr="0">
                  <a:noAutofit/>
                </a:bodyPr>
                <a:lstStyle/>
                <a:p>
                  <a:pPr algn="ctr"/>
                  <a:endParaRPr lang="zh-CN" altLang="en-US" b="1" dirty="0">
                    <a:solidFill>
                      <a:schemeClr val="bg1"/>
                    </a:solidFill>
                    <a:cs typeface="+mn-ea"/>
                    <a:sym typeface="+mn-lt"/>
                  </a:endParaRPr>
                </a:p>
              </p:txBody>
            </p:sp>
          </p:grpSp>
          <p:grpSp>
            <p:nvGrpSpPr>
              <p:cNvPr id="21" name="组合 20">
                <a:extLst>
                  <a:ext uri="{FF2B5EF4-FFF2-40B4-BE49-F238E27FC236}">
                    <a16:creationId xmlns:a16="http://schemas.microsoft.com/office/drawing/2014/main" id="{B0DAF721-80CC-48B1-3474-6872D201BDD1}"/>
                  </a:ext>
                </a:extLst>
              </p:cNvPr>
              <p:cNvGrpSpPr/>
              <p:nvPr/>
            </p:nvGrpSpPr>
            <p:grpSpPr>
              <a:xfrm>
                <a:off x="8369549" y="2319154"/>
                <a:ext cx="2143490" cy="2570978"/>
                <a:chOff x="8369549" y="2319154"/>
                <a:chExt cx="2143490" cy="2570978"/>
              </a:xfrm>
            </p:grpSpPr>
            <p:sp>
              <p:nvSpPr>
                <p:cNvPr id="22" name="任意多边形: 形状 21">
                  <a:extLst>
                    <a:ext uri="{FF2B5EF4-FFF2-40B4-BE49-F238E27FC236}">
                      <a16:creationId xmlns:a16="http://schemas.microsoft.com/office/drawing/2014/main" id="{4AAFC16E-CD36-E5BA-5D71-AA01E145D949}"/>
                    </a:ext>
                  </a:extLst>
                </p:cNvPr>
                <p:cNvSpPr/>
                <p:nvPr/>
              </p:nvSpPr>
              <p:spPr bwMode="auto">
                <a:xfrm flipH="1">
                  <a:off x="8526832" y="2529621"/>
                  <a:ext cx="1986207" cy="2360511"/>
                </a:xfrm>
                <a:custGeom>
                  <a:avLst/>
                  <a:gdLst>
                    <a:gd name="connsiteX0" fmla="*/ 1484313 w 2501901"/>
                    <a:gd name="connsiteY0" fmla="*/ 0 h 2973388"/>
                    <a:gd name="connsiteX1" fmla="*/ 2428474 w 2501901"/>
                    <a:gd name="connsiteY1" fmla="*/ 339489 h 2973388"/>
                    <a:gd name="connsiteX2" fmla="*/ 2501901 w 2501901"/>
                    <a:gd name="connsiteY2" fmla="*/ 406331 h 2973388"/>
                    <a:gd name="connsiteX3" fmla="*/ 2469920 w 2501901"/>
                    <a:gd name="connsiteY3" fmla="*/ 435443 h 2973388"/>
                    <a:gd name="connsiteX4" fmla="*/ 2035175 w 2501901"/>
                    <a:gd name="connsiteY4" fmla="*/ 1486694 h 2973388"/>
                    <a:gd name="connsiteX5" fmla="*/ 2469920 w 2501901"/>
                    <a:gd name="connsiteY5" fmla="*/ 2537945 h 2973388"/>
                    <a:gd name="connsiteX6" fmla="*/ 2501901 w 2501901"/>
                    <a:gd name="connsiteY6" fmla="*/ 2567058 h 2973388"/>
                    <a:gd name="connsiteX7" fmla="*/ 2428474 w 2501901"/>
                    <a:gd name="connsiteY7" fmla="*/ 2633899 h 2973388"/>
                    <a:gd name="connsiteX8" fmla="*/ 1484313 w 2501901"/>
                    <a:gd name="connsiteY8" fmla="*/ 2973388 h 2973388"/>
                    <a:gd name="connsiteX9" fmla="*/ 0 w 2501901"/>
                    <a:gd name="connsiteY9" fmla="*/ 1486694 h 2973388"/>
                    <a:gd name="connsiteX10" fmla="*/ 1484313 w 2501901"/>
                    <a:gd name="connsiteY10" fmla="*/ 0 h 297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901" h="2973388">
                      <a:moveTo>
                        <a:pt x="1484313" y="0"/>
                      </a:moveTo>
                      <a:cubicBezTo>
                        <a:pt x="1842960" y="0"/>
                        <a:pt x="2171897" y="127403"/>
                        <a:pt x="2428474" y="339489"/>
                      </a:cubicBezTo>
                      <a:lnTo>
                        <a:pt x="2501901" y="406331"/>
                      </a:lnTo>
                      <a:lnTo>
                        <a:pt x="2469920" y="435443"/>
                      </a:lnTo>
                      <a:cubicBezTo>
                        <a:pt x="2201313" y="704482"/>
                        <a:pt x="2035175" y="1076155"/>
                        <a:pt x="2035175" y="1486694"/>
                      </a:cubicBezTo>
                      <a:cubicBezTo>
                        <a:pt x="2035175" y="1897233"/>
                        <a:pt x="2201313" y="2268907"/>
                        <a:pt x="2469920" y="2537945"/>
                      </a:cubicBezTo>
                      <a:lnTo>
                        <a:pt x="2501901" y="2567058"/>
                      </a:lnTo>
                      <a:lnTo>
                        <a:pt x="2428474" y="2633899"/>
                      </a:lnTo>
                      <a:cubicBezTo>
                        <a:pt x="2171897" y="2845985"/>
                        <a:pt x="1842960" y="2973388"/>
                        <a:pt x="1484313" y="2973388"/>
                      </a:cubicBezTo>
                      <a:cubicBezTo>
                        <a:pt x="664550" y="2973388"/>
                        <a:pt x="0" y="2307772"/>
                        <a:pt x="0" y="1486694"/>
                      </a:cubicBezTo>
                      <a:cubicBezTo>
                        <a:pt x="0" y="665616"/>
                        <a:pt x="664550" y="0"/>
                        <a:pt x="1484313" y="0"/>
                      </a:cubicBezTo>
                      <a:close/>
                    </a:path>
                  </a:pathLst>
                </a:custGeom>
                <a:solidFill>
                  <a:schemeClr val="accent2">
                    <a:alpha val="15000"/>
                  </a:schemeClr>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23" name="任意多边形: 形状 22">
                  <a:extLst>
                    <a:ext uri="{FF2B5EF4-FFF2-40B4-BE49-F238E27FC236}">
                      <a16:creationId xmlns:a16="http://schemas.microsoft.com/office/drawing/2014/main" id="{BE8CD96F-2B9D-440C-0F47-498FAF2DAE67}"/>
                    </a:ext>
                  </a:extLst>
                </p:cNvPr>
                <p:cNvSpPr/>
                <p:nvPr/>
              </p:nvSpPr>
              <p:spPr bwMode="auto">
                <a:xfrm>
                  <a:off x="8630428" y="2319154"/>
                  <a:ext cx="1400175" cy="210468"/>
                </a:xfrm>
                <a:custGeom>
                  <a:avLst/>
                  <a:gdLst>
                    <a:gd name="T0" fmla="*/ 468 w 468"/>
                    <a:gd name="T1" fmla="*/ 68 h 70"/>
                    <a:gd name="T2" fmla="*/ 235 w 468"/>
                    <a:gd name="T3" fmla="*/ 0 h 70"/>
                    <a:gd name="T4" fmla="*/ 0 w 468"/>
                    <a:gd name="T5" fmla="*/ 70 h 70"/>
                  </a:gdLst>
                  <a:ahLst/>
                  <a:cxnLst>
                    <a:cxn ang="0">
                      <a:pos x="T0" y="T1"/>
                    </a:cxn>
                    <a:cxn ang="0">
                      <a:pos x="T2" y="T3"/>
                    </a:cxn>
                    <a:cxn ang="0">
                      <a:pos x="T4" y="T5"/>
                    </a:cxn>
                  </a:cxnLst>
                  <a:rect l="0" t="0" r="r" b="b"/>
                  <a:pathLst>
                    <a:path w="468" h="70">
                      <a:moveTo>
                        <a:pt x="468" y="68"/>
                      </a:moveTo>
                      <a:cubicBezTo>
                        <a:pt x="401" y="25"/>
                        <a:pt x="321" y="0"/>
                        <a:pt x="235" y="0"/>
                      </a:cubicBezTo>
                      <a:cubicBezTo>
                        <a:pt x="148" y="0"/>
                        <a:pt x="68" y="26"/>
                        <a:pt x="0" y="70"/>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椭圆 23">
                  <a:extLst>
                    <a:ext uri="{FF2B5EF4-FFF2-40B4-BE49-F238E27FC236}">
                      <a16:creationId xmlns:a16="http://schemas.microsoft.com/office/drawing/2014/main" id="{57D3FA9B-2515-AAFD-79DA-4CC4F0685F23}"/>
                    </a:ext>
                  </a:extLst>
                </p:cNvPr>
                <p:cNvSpPr/>
                <p:nvPr/>
              </p:nvSpPr>
              <p:spPr bwMode="auto">
                <a:xfrm>
                  <a:off x="8369549" y="2745130"/>
                  <a:ext cx="1926973" cy="1929494"/>
                </a:xfrm>
                <a:prstGeom prst="ellipse">
                  <a:avLst/>
                </a:prstGeom>
                <a:gradFill>
                  <a:gsLst>
                    <a:gs pos="0">
                      <a:schemeClr val="accent2">
                        <a:lumMod val="60000"/>
                        <a:lumOff val="40000"/>
                      </a:schemeClr>
                    </a:gs>
                    <a:gs pos="50000">
                      <a:schemeClr val="accent2"/>
                    </a:gs>
                  </a:gsLst>
                  <a:lin ang="2700000" scaled="1"/>
                </a:gradFill>
                <a:effectLst>
                  <a:outerShdw blurRad="177800" dist="152400" dir="2700000" algn="ctr" rotWithShape="0">
                    <a:schemeClr val="accent2">
                      <a:alpha val="20000"/>
                    </a:schemeClr>
                  </a:outerShdw>
                </a:effectLst>
              </p:spPr>
              <p:txBody>
                <a:bodyPr wrap="none" lIns="0" tIns="0" rIns="0" bIns="0" rtlCol="0" anchor="ctr" anchorCtr="0">
                  <a:noAutofit/>
                </a:bodyPr>
                <a:lstStyle/>
                <a:p>
                  <a:pPr algn="ctr"/>
                  <a:r>
                    <a:rPr lang="zh-CN" altLang="en-US" b="1" dirty="0">
                      <a:solidFill>
                        <a:schemeClr val="bg1"/>
                      </a:solidFill>
                      <a:cs typeface="+mn-ea"/>
                      <a:sym typeface="+mn-lt"/>
                    </a:rPr>
                    <a:t>动态建模</a:t>
                  </a:r>
                </a:p>
              </p:txBody>
            </p:sp>
          </p:grpSp>
        </p:grpSp>
      </p:grpSp>
    </p:spTree>
    <p:extLst>
      <p:ext uri="{BB962C8B-B14F-4D97-AF65-F5344CB8AC3E}">
        <p14:creationId xmlns:p14="http://schemas.microsoft.com/office/powerpoint/2010/main" val="3334543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1158EE-5B67-469D-F63E-9A044141EAF0}"/>
              </a:ext>
            </a:extLst>
          </p:cNvPr>
          <p:cNvSpPr>
            <a:spLocks noGrp="1"/>
          </p:cNvSpPr>
          <p:nvPr>
            <p:ph type="sldNum" sz="quarter" idx="12"/>
          </p:nvPr>
        </p:nvSpPr>
        <p:spPr/>
        <p:txBody>
          <a:bodyPr/>
          <a:lstStyle/>
          <a:p>
            <a:fld id="{7F65B630-C7FF-41C0-9923-C5E5E29EED81}" type="slidenum">
              <a:rPr lang="zh-CN" altLang="en-US" smtClean="0"/>
              <a:t>12</a:t>
            </a:fld>
            <a:endParaRPr lang="zh-CN" altLang="en-US"/>
          </a:p>
        </p:txBody>
      </p:sp>
      <p:sp>
        <p:nvSpPr>
          <p:cNvPr id="3" name="文本框 2">
            <a:extLst>
              <a:ext uri="{FF2B5EF4-FFF2-40B4-BE49-F238E27FC236}">
                <a16:creationId xmlns:a16="http://schemas.microsoft.com/office/drawing/2014/main" id="{BB785126-D24A-BBC5-76DB-87D4165E37A4}"/>
              </a:ext>
            </a:extLst>
          </p:cNvPr>
          <p:cNvSpPr txBox="1"/>
          <p:nvPr/>
        </p:nvSpPr>
        <p:spPr>
          <a:xfrm>
            <a:off x="755780" y="643812"/>
            <a:ext cx="3722914" cy="369332"/>
          </a:xfrm>
          <a:prstGeom prst="rect">
            <a:avLst/>
          </a:prstGeom>
          <a:noFill/>
        </p:spPr>
        <p:txBody>
          <a:bodyPr wrap="square" rtlCol="0">
            <a:spAutoFit/>
          </a:bodyPr>
          <a:lstStyle/>
          <a:p>
            <a:r>
              <a:rPr lang="zh-CN" altLang="en-US" dirty="0"/>
              <a:t>功能需求建模</a:t>
            </a:r>
            <a:r>
              <a:rPr lang="en-US" altLang="zh-CN" dirty="0"/>
              <a:t>-</a:t>
            </a:r>
            <a:r>
              <a:rPr lang="zh-CN" altLang="en-US" dirty="0"/>
              <a:t>网上商城用例图</a:t>
            </a:r>
          </a:p>
        </p:txBody>
      </p:sp>
      <p:pic>
        <p:nvPicPr>
          <p:cNvPr id="5" name="图片 4">
            <a:extLst>
              <a:ext uri="{FF2B5EF4-FFF2-40B4-BE49-F238E27FC236}">
                <a16:creationId xmlns:a16="http://schemas.microsoft.com/office/drawing/2014/main" id="{C35FE651-C308-92BE-3977-DAEA2821A963}"/>
              </a:ext>
            </a:extLst>
          </p:cNvPr>
          <p:cNvPicPr>
            <a:picLocks noChangeAspect="1"/>
          </p:cNvPicPr>
          <p:nvPr/>
        </p:nvPicPr>
        <p:blipFill>
          <a:blip r:embed="rId2"/>
          <a:stretch>
            <a:fillRect/>
          </a:stretch>
        </p:blipFill>
        <p:spPr>
          <a:xfrm>
            <a:off x="816428" y="1013144"/>
            <a:ext cx="7324531" cy="5014432"/>
          </a:xfrm>
          <a:prstGeom prst="rect">
            <a:avLst/>
          </a:prstGeom>
        </p:spPr>
      </p:pic>
    </p:spTree>
    <p:extLst>
      <p:ext uri="{BB962C8B-B14F-4D97-AF65-F5344CB8AC3E}">
        <p14:creationId xmlns:p14="http://schemas.microsoft.com/office/powerpoint/2010/main" val="571695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6C969-39B3-CBD5-D525-1D4959ACD799}"/>
              </a:ext>
            </a:extLst>
          </p:cNvPr>
          <p:cNvSpPr>
            <a:spLocks noGrp="1"/>
          </p:cNvSpPr>
          <p:nvPr>
            <p:ph type="title"/>
          </p:nvPr>
        </p:nvSpPr>
        <p:spPr/>
        <p:txBody>
          <a:bodyPr/>
          <a:lstStyle/>
          <a:p>
            <a:r>
              <a:rPr lang="zh-CN" altLang="en-US" dirty="0">
                <a:latin typeface="+mn-lt"/>
                <a:ea typeface="+mn-ea"/>
                <a:cs typeface="+mn-ea"/>
                <a:sym typeface="+mn-lt"/>
              </a:rPr>
              <a:t>内容</a:t>
            </a:r>
          </a:p>
        </p:txBody>
      </p:sp>
      <p:sp>
        <p:nvSpPr>
          <p:cNvPr id="3" name="灯片编号占位符 2">
            <a:extLst>
              <a:ext uri="{FF2B5EF4-FFF2-40B4-BE49-F238E27FC236}">
                <a16:creationId xmlns:a16="http://schemas.microsoft.com/office/drawing/2014/main" id="{DB530E18-37E1-28FE-3315-90C8667926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ea"/>
              <a:sym typeface="+mn-lt"/>
            </a:endParaRPr>
          </a:p>
        </p:txBody>
      </p:sp>
      <p:grpSp>
        <p:nvGrpSpPr>
          <p:cNvPr id="39" name="组合 38">
            <a:extLst>
              <a:ext uri="{FF2B5EF4-FFF2-40B4-BE49-F238E27FC236}">
                <a16:creationId xmlns:a16="http://schemas.microsoft.com/office/drawing/2014/main" id="{250D4453-7AC7-53FD-E214-5C11AFA64D4F}"/>
              </a:ext>
            </a:extLst>
          </p:cNvPr>
          <p:cNvGrpSpPr/>
          <p:nvPr/>
        </p:nvGrpSpPr>
        <p:grpSpPr>
          <a:xfrm>
            <a:off x="812683" y="1483287"/>
            <a:ext cx="10484539" cy="3943129"/>
            <a:chOff x="812683" y="1483287"/>
            <a:chExt cx="10484539" cy="3943129"/>
          </a:xfrm>
        </p:grpSpPr>
        <p:grpSp>
          <p:nvGrpSpPr>
            <p:cNvPr id="4" name="组合 3">
              <a:extLst>
                <a:ext uri="{FF2B5EF4-FFF2-40B4-BE49-F238E27FC236}">
                  <a16:creationId xmlns:a16="http://schemas.microsoft.com/office/drawing/2014/main" id="{F0CEEFD5-9546-5EB1-BCAA-09800DE736B0}"/>
                </a:ext>
              </a:extLst>
            </p:cNvPr>
            <p:cNvGrpSpPr/>
            <p:nvPr/>
          </p:nvGrpSpPr>
          <p:grpSpPr>
            <a:xfrm>
              <a:off x="812683" y="1483287"/>
              <a:ext cx="10484539" cy="3943129"/>
              <a:chOff x="812271" y="1483287"/>
              <a:chExt cx="10484539" cy="3943129"/>
            </a:xfrm>
          </p:grpSpPr>
          <p:grpSp>
            <p:nvGrpSpPr>
              <p:cNvPr id="5" name="组合 4">
                <a:extLst>
                  <a:ext uri="{FF2B5EF4-FFF2-40B4-BE49-F238E27FC236}">
                    <a16:creationId xmlns:a16="http://schemas.microsoft.com/office/drawing/2014/main" id="{73068CB1-4B0A-7B7F-3C53-31B0D910EDB4}"/>
                  </a:ext>
                </a:extLst>
              </p:cNvPr>
              <p:cNvGrpSpPr/>
              <p:nvPr/>
            </p:nvGrpSpPr>
            <p:grpSpPr>
              <a:xfrm>
                <a:off x="812271" y="1483287"/>
                <a:ext cx="1871933" cy="1391519"/>
                <a:chOff x="730462" y="1677038"/>
                <a:chExt cx="1871933" cy="1391519"/>
              </a:xfrm>
            </p:grpSpPr>
            <p:sp>
              <p:nvSpPr>
                <p:cNvPr id="15" name="文本框 14">
                  <a:extLst>
                    <a:ext uri="{FF2B5EF4-FFF2-40B4-BE49-F238E27FC236}">
                      <a16:creationId xmlns:a16="http://schemas.microsoft.com/office/drawing/2014/main" id="{414D6CCB-E2AA-4C93-9C31-00D622046D4C}"/>
                    </a:ext>
                  </a:extLst>
                </p:cNvPr>
                <p:cNvSpPr txBox="1"/>
                <p:nvPr/>
              </p:nvSpPr>
              <p:spPr>
                <a:xfrm>
                  <a:off x="730462" y="1677038"/>
                  <a:ext cx="1871933"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2F2F2F"/>
                      </a:solidFill>
                      <a:latin typeface="Arial"/>
                      <a:ea typeface="微软雅黑"/>
                      <a:cs typeface="+mn-ea"/>
                      <a:sym typeface="+mn-lt"/>
                    </a:rPr>
                    <a:t>导航</a:t>
                  </a:r>
                  <a:r>
                    <a:rPr kumimoji="0" lang="zh-CN" altLang="en-US" sz="2000" b="1" i="0" u="none" strike="noStrike" kern="1200" cap="none" spc="0" normalizeH="0" baseline="0" noProof="0" dirty="0">
                      <a:ln>
                        <a:noFill/>
                      </a:ln>
                      <a:solidFill>
                        <a:srgbClr val="2F2F2F"/>
                      </a:solidFill>
                      <a:effectLst/>
                      <a:uLnTx/>
                      <a:uFillTx/>
                      <a:latin typeface="Arial"/>
                      <a:ea typeface="微软雅黑"/>
                      <a:cs typeface="+mn-ea"/>
                      <a:sym typeface="+mn-lt"/>
                    </a:rPr>
                    <a:t>建模：</a:t>
                  </a:r>
                </a:p>
              </p:txBody>
            </p:sp>
            <p:sp>
              <p:nvSpPr>
                <p:cNvPr id="16" name="文本框 15">
                  <a:extLst>
                    <a:ext uri="{FF2B5EF4-FFF2-40B4-BE49-F238E27FC236}">
                      <a16:creationId xmlns:a16="http://schemas.microsoft.com/office/drawing/2014/main" id="{6705247F-496F-8105-5B65-94C29A633E83}"/>
                    </a:ext>
                  </a:extLst>
                </p:cNvPr>
                <p:cNvSpPr txBox="1"/>
                <p:nvPr/>
              </p:nvSpPr>
              <p:spPr>
                <a:xfrm>
                  <a:off x="730462" y="2047124"/>
                  <a:ext cx="1871933" cy="1021433"/>
                </a:xfrm>
                <a:prstGeom prst="rect">
                  <a:avLst/>
                </a:prstGeom>
                <a:noFill/>
              </p:spPr>
              <p:txBody>
                <a:bodyPr wrap="square" lIns="0" r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b="1" i="0" dirty="0">
                      <a:solidFill>
                        <a:srgbClr val="24292F"/>
                      </a:solidFill>
                      <a:effectLst/>
                      <a:latin typeface="仿宋" panose="02010609060101010101" pitchFamily="49" charset="-122"/>
                      <a:ea typeface="仿宋" panose="02010609060101010101" pitchFamily="49" charset="-122"/>
                    </a:rPr>
                    <a:t>建立菜单、页面等导航模型，如主页、我的购物车等。</a:t>
                  </a:r>
                  <a:endParaRPr kumimoji="0" lang="zh-CN" altLang="en-US" sz="1400" b="1" i="0" u="none" strike="noStrike" kern="1200" cap="none" spc="0" normalizeH="0" baseline="0" noProof="0" dirty="0">
                    <a:ln>
                      <a:noFill/>
                    </a:ln>
                    <a:solidFill>
                      <a:srgbClr val="2F2F2F"/>
                    </a:solidFill>
                    <a:effectLst/>
                    <a:uLnTx/>
                    <a:uFillTx/>
                    <a:latin typeface="仿宋" panose="02010609060101010101" pitchFamily="49" charset="-122"/>
                    <a:ea typeface="仿宋" panose="02010609060101010101" pitchFamily="49" charset="-122"/>
                    <a:cs typeface="+mn-ea"/>
                    <a:sym typeface="+mn-lt"/>
                  </a:endParaRPr>
                </a:p>
              </p:txBody>
            </p:sp>
          </p:grpSp>
          <p:grpSp>
            <p:nvGrpSpPr>
              <p:cNvPr id="6" name="组合 5">
                <a:extLst>
                  <a:ext uri="{FF2B5EF4-FFF2-40B4-BE49-F238E27FC236}">
                    <a16:creationId xmlns:a16="http://schemas.microsoft.com/office/drawing/2014/main" id="{2BCAB82E-C9BF-A5A9-1B69-8B7315D590DD}"/>
                  </a:ext>
                </a:extLst>
              </p:cNvPr>
              <p:cNvGrpSpPr/>
              <p:nvPr/>
            </p:nvGrpSpPr>
            <p:grpSpPr>
              <a:xfrm>
                <a:off x="812271" y="4032973"/>
                <a:ext cx="1871933" cy="1393443"/>
                <a:chOff x="730462" y="1677038"/>
                <a:chExt cx="1871933" cy="1393443"/>
              </a:xfrm>
            </p:grpSpPr>
            <p:sp>
              <p:nvSpPr>
                <p:cNvPr id="13" name="文本框 12">
                  <a:extLst>
                    <a:ext uri="{FF2B5EF4-FFF2-40B4-BE49-F238E27FC236}">
                      <a16:creationId xmlns:a16="http://schemas.microsoft.com/office/drawing/2014/main" id="{3EDEB036-6D66-D2AF-DE78-52C458183E13}"/>
                    </a:ext>
                  </a:extLst>
                </p:cNvPr>
                <p:cNvSpPr txBox="1"/>
                <p:nvPr/>
              </p:nvSpPr>
              <p:spPr>
                <a:xfrm>
                  <a:off x="730462" y="1677038"/>
                  <a:ext cx="1871933"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2F2F2F"/>
                      </a:solidFill>
                      <a:latin typeface="Arial"/>
                      <a:ea typeface="微软雅黑"/>
                      <a:cs typeface="+mn-ea"/>
                      <a:sym typeface="+mn-lt"/>
                    </a:rPr>
                    <a:t>静态内容</a:t>
                  </a:r>
                  <a:r>
                    <a:rPr kumimoji="0" lang="zh-CN" altLang="en-US" sz="2000" b="1" i="0" u="none" strike="noStrike" kern="1200" cap="none" spc="0" normalizeH="0" baseline="0" noProof="0" dirty="0">
                      <a:ln>
                        <a:noFill/>
                      </a:ln>
                      <a:solidFill>
                        <a:srgbClr val="2F2F2F"/>
                      </a:solidFill>
                      <a:effectLst/>
                      <a:uLnTx/>
                      <a:uFillTx/>
                      <a:latin typeface="Arial"/>
                      <a:ea typeface="微软雅黑"/>
                      <a:cs typeface="+mn-ea"/>
                      <a:sym typeface="+mn-lt"/>
                    </a:rPr>
                    <a:t>建模：</a:t>
                  </a:r>
                </a:p>
              </p:txBody>
            </p:sp>
            <p:sp>
              <p:nvSpPr>
                <p:cNvPr id="14" name="文本框 13">
                  <a:extLst>
                    <a:ext uri="{FF2B5EF4-FFF2-40B4-BE49-F238E27FC236}">
                      <a16:creationId xmlns:a16="http://schemas.microsoft.com/office/drawing/2014/main" id="{C43302D0-9278-F40B-1892-6CF2EFFEB9C7}"/>
                    </a:ext>
                  </a:extLst>
                </p:cNvPr>
                <p:cNvSpPr txBox="1"/>
                <p:nvPr/>
              </p:nvSpPr>
              <p:spPr>
                <a:xfrm>
                  <a:off x="730462" y="2047124"/>
                  <a:ext cx="1871933" cy="1023357"/>
                </a:xfrm>
                <a:prstGeom prst="rect">
                  <a:avLst/>
                </a:prstGeom>
                <a:noFill/>
              </p:spPr>
              <p:txBody>
                <a:bodyPr wrap="square" lIns="0" r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b="1" i="0" dirty="0">
                      <a:solidFill>
                        <a:srgbClr val="24292F"/>
                      </a:solidFill>
                      <a:effectLst/>
                      <a:latin typeface="仿宋" panose="02010609060101010101" pitchFamily="49" charset="-122"/>
                      <a:ea typeface="仿宋" panose="02010609060101010101" pitchFamily="49" charset="-122"/>
                    </a:rPr>
                    <a:t>建立静态页面和布局模型，如顾客信息页面、商品详情页面等。</a:t>
                  </a:r>
                  <a:endParaRPr kumimoji="0" lang="zh-CN" altLang="en-US" sz="1400" b="1" i="0" u="none" strike="noStrike" kern="1200" cap="none" spc="0" normalizeH="0" baseline="0" noProof="0" dirty="0">
                    <a:ln>
                      <a:noFill/>
                    </a:ln>
                    <a:solidFill>
                      <a:srgbClr val="2F2F2F"/>
                    </a:solidFill>
                    <a:effectLst/>
                    <a:uLnTx/>
                    <a:uFillTx/>
                    <a:latin typeface="仿宋" panose="02010609060101010101" pitchFamily="49" charset="-122"/>
                    <a:ea typeface="仿宋" panose="02010609060101010101" pitchFamily="49" charset="-122"/>
                    <a:cs typeface="+mn-ea"/>
                    <a:sym typeface="+mn-lt"/>
                  </a:endParaRPr>
                </a:p>
              </p:txBody>
            </p:sp>
          </p:grpSp>
          <p:grpSp>
            <p:nvGrpSpPr>
              <p:cNvPr id="7" name="组合 6">
                <a:extLst>
                  <a:ext uri="{FF2B5EF4-FFF2-40B4-BE49-F238E27FC236}">
                    <a16:creationId xmlns:a16="http://schemas.microsoft.com/office/drawing/2014/main" id="{132FE782-DB13-7561-38CB-77067B22816B}"/>
                  </a:ext>
                </a:extLst>
              </p:cNvPr>
              <p:cNvGrpSpPr/>
              <p:nvPr/>
            </p:nvGrpSpPr>
            <p:grpSpPr>
              <a:xfrm>
                <a:off x="9424876" y="2420449"/>
                <a:ext cx="1871934" cy="1421543"/>
                <a:chOff x="648365" y="2614200"/>
                <a:chExt cx="1871934" cy="1421543"/>
              </a:xfrm>
            </p:grpSpPr>
            <p:sp>
              <p:nvSpPr>
                <p:cNvPr id="11" name="文本框 10">
                  <a:extLst>
                    <a:ext uri="{FF2B5EF4-FFF2-40B4-BE49-F238E27FC236}">
                      <a16:creationId xmlns:a16="http://schemas.microsoft.com/office/drawing/2014/main" id="{C54990FC-BA22-9BC8-CBBF-6E2E0F3D3117}"/>
                    </a:ext>
                  </a:extLst>
                </p:cNvPr>
                <p:cNvSpPr txBox="1"/>
                <p:nvPr/>
              </p:nvSpPr>
              <p:spPr>
                <a:xfrm>
                  <a:off x="648365" y="2614200"/>
                  <a:ext cx="1871933"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24292F"/>
                      </a:solidFill>
                      <a:latin typeface="ali-55"/>
                      <a:ea typeface="微软雅黑"/>
                    </a:rPr>
                    <a:t>内容</a:t>
                  </a:r>
                  <a:r>
                    <a:rPr kumimoji="0" lang="zh-CN" altLang="en-US" sz="2000" b="1" i="0" u="none" strike="noStrike" kern="1200" cap="none" spc="0" normalizeH="0" baseline="0" noProof="0" dirty="0">
                      <a:ln>
                        <a:noFill/>
                      </a:ln>
                      <a:solidFill>
                        <a:srgbClr val="24292F"/>
                      </a:solidFill>
                      <a:effectLst/>
                      <a:uLnTx/>
                      <a:uFillTx/>
                      <a:latin typeface="ali-55"/>
                      <a:ea typeface="微软雅黑"/>
                      <a:cs typeface="+mn-cs"/>
                    </a:rPr>
                    <a:t>建模：</a:t>
                  </a:r>
                  <a:endParaRPr kumimoji="0" lang="zh-CN" altLang="en-US" sz="2000" b="1" i="0" u="none" strike="noStrike" kern="1200" cap="none" spc="0" normalizeH="0" baseline="0" noProof="0" dirty="0">
                    <a:ln>
                      <a:noFill/>
                    </a:ln>
                    <a:solidFill>
                      <a:srgbClr val="2F2F2F"/>
                    </a:solidFill>
                    <a:effectLst/>
                    <a:uLnTx/>
                    <a:uFillTx/>
                    <a:latin typeface="Arial"/>
                    <a:ea typeface="微软雅黑"/>
                    <a:cs typeface="+mn-ea"/>
                    <a:sym typeface="+mn-lt"/>
                  </a:endParaRPr>
                </a:p>
              </p:txBody>
            </p:sp>
            <p:sp>
              <p:nvSpPr>
                <p:cNvPr id="12" name="文本框 11">
                  <a:extLst>
                    <a:ext uri="{FF2B5EF4-FFF2-40B4-BE49-F238E27FC236}">
                      <a16:creationId xmlns:a16="http://schemas.microsoft.com/office/drawing/2014/main" id="{AA500D82-9F08-E75F-3DAC-80617E4B5195}"/>
                    </a:ext>
                  </a:extLst>
                </p:cNvPr>
                <p:cNvSpPr txBox="1">
                  <a:spLocks/>
                </p:cNvSpPr>
                <p:nvPr/>
              </p:nvSpPr>
              <p:spPr>
                <a:xfrm>
                  <a:off x="648366" y="3014310"/>
                  <a:ext cx="1871933" cy="1021433"/>
                </a:xfrm>
                <a:prstGeom prst="rect">
                  <a:avLst/>
                </a:prstGeom>
                <a:noFill/>
              </p:spPr>
              <p:txBody>
                <a:bodyPr wrap="square" lIns="0" r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b="1" i="0" dirty="0">
                      <a:solidFill>
                        <a:srgbClr val="24292F"/>
                      </a:solidFill>
                      <a:effectLst/>
                      <a:latin typeface="仿宋" panose="02010609060101010101" pitchFamily="49" charset="-122"/>
                      <a:ea typeface="仿宋" panose="02010609060101010101" pitchFamily="49" charset="-122"/>
                    </a:rPr>
                    <a:t>建立动态内容和数据流模型，如添加商品、提交订单等。</a:t>
                  </a:r>
                  <a:endParaRPr kumimoji="0" lang="zh-CN" altLang="en-US" sz="1400" b="1" i="0" u="none" strike="noStrike" kern="1200" cap="none" spc="0" normalizeH="0" baseline="0" noProof="0" dirty="0">
                    <a:ln>
                      <a:noFill/>
                    </a:ln>
                    <a:solidFill>
                      <a:srgbClr val="2F2F2F"/>
                    </a:solidFill>
                    <a:effectLst/>
                    <a:uLnTx/>
                    <a:uFillTx/>
                    <a:latin typeface="仿宋" panose="02010609060101010101" pitchFamily="49" charset="-122"/>
                    <a:ea typeface="仿宋" panose="02010609060101010101" pitchFamily="49" charset="-122"/>
                    <a:cs typeface="+mn-ea"/>
                    <a:sym typeface="+mn-lt"/>
                  </a:endParaRPr>
                </a:p>
              </p:txBody>
            </p:sp>
          </p:grpSp>
        </p:grpSp>
        <p:grpSp>
          <p:nvGrpSpPr>
            <p:cNvPr id="17" name="组合 16">
              <a:extLst>
                <a:ext uri="{FF2B5EF4-FFF2-40B4-BE49-F238E27FC236}">
                  <a16:creationId xmlns:a16="http://schemas.microsoft.com/office/drawing/2014/main" id="{D48F47BC-F024-2636-F71B-31AE322F3849}"/>
                </a:ext>
              </a:extLst>
            </p:cNvPr>
            <p:cNvGrpSpPr/>
            <p:nvPr/>
          </p:nvGrpSpPr>
          <p:grpSpPr>
            <a:xfrm>
              <a:off x="2827484" y="2337761"/>
              <a:ext cx="6537032" cy="2588878"/>
              <a:chOff x="3295650" y="2319154"/>
              <a:chExt cx="7217389" cy="2858322"/>
            </a:xfrm>
          </p:grpSpPr>
          <p:grpSp>
            <p:nvGrpSpPr>
              <p:cNvPr id="18" name="组合 17">
                <a:extLst>
                  <a:ext uri="{FF2B5EF4-FFF2-40B4-BE49-F238E27FC236}">
                    <a16:creationId xmlns:a16="http://schemas.microsoft.com/office/drawing/2014/main" id="{F299841D-E388-0A1F-14DF-3EAC262B7FC6}"/>
                  </a:ext>
                </a:extLst>
              </p:cNvPr>
              <p:cNvGrpSpPr/>
              <p:nvPr/>
            </p:nvGrpSpPr>
            <p:grpSpPr>
              <a:xfrm>
                <a:off x="3295650" y="2529621"/>
                <a:ext cx="2356730" cy="2647855"/>
                <a:chOff x="3295650" y="2529621"/>
                <a:chExt cx="2356730" cy="2647855"/>
              </a:xfrm>
            </p:grpSpPr>
            <p:sp>
              <p:nvSpPr>
                <p:cNvPr id="34" name="任意多边形: 形状 33">
                  <a:extLst>
                    <a:ext uri="{FF2B5EF4-FFF2-40B4-BE49-F238E27FC236}">
                      <a16:creationId xmlns:a16="http://schemas.microsoft.com/office/drawing/2014/main" id="{94CD0688-2D0A-6049-6D28-DAE5847ADCAF}"/>
                    </a:ext>
                  </a:extLst>
                </p:cNvPr>
                <p:cNvSpPr/>
                <p:nvPr/>
              </p:nvSpPr>
              <p:spPr bwMode="auto">
                <a:xfrm>
                  <a:off x="4911333" y="2852200"/>
                  <a:ext cx="741047" cy="1715356"/>
                </a:xfrm>
                <a:custGeom>
                  <a:avLst/>
                  <a:gdLst>
                    <a:gd name="connsiteX0" fmla="*/ 466726 w 933451"/>
                    <a:gd name="connsiteY0" fmla="*/ 0 h 2160727"/>
                    <a:gd name="connsiteX1" fmla="*/ 498706 w 933451"/>
                    <a:gd name="connsiteY1" fmla="*/ 29112 h 2160727"/>
                    <a:gd name="connsiteX2" fmla="*/ 933451 w 933451"/>
                    <a:gd name="connsiteY2" fmla="*/ 1080363 h 2160727"/>
                    <a:gd name="connsiteX3" fmla="*/ 498706 w 933451"/>
                    <a:gd name="connsiteY3" fmla="*/ 2131614 h 2160727"/>
                    <a:gd name="connsiteX4" fmla="*/ 466726 w 933451"/>
                    <a:gd name="connsiteY4" fmla="*/ 2160727 h 2160727"/>
                    <a:gd name="connsiteX5" fmla="*/ 434745 w 933451"/>
                    <a:gd name="connsiteY5" fmla="*/ 2131614 h 2160727"/>
                    <a:gd name="connsiteX6" fmla="*/ 0 w 933451"/>
                    <a:gd name="connsiteY6" fmla="*/ 1080363 h 2160727"/>
                    <a:gd name="connsiteX7" fmla="*/ 434745 w 933451"/>
                    <a:gd name="connsiteY7" fmla="*/ 29112 h 2160727"/>
                    <a:gd name="connsiteX8" fmla="*/ 466726 w 933451"/>
                    <a:gd name="connsiteY8" fmla="*/ 0 h 216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451" h="2160727">
                      <a:moveTo>
                        <a:pt x="466726" y="0"/>
                      </a:moveTo>
                      <a:lnTo>
                        <a:pt x="498706" y="29112"/>
                      </a:lnTo>
                      <a:cubicBezTo>
                        <a:pt x="767314" y="298151"/>
                        <a:pt x="933451" y="669824"/>
                        <a:pt x="933451" y="1080363"/>
                      </a:cubicBezTo>
                      <a:cubicBezTo>
                        <a:pt x="933451" y="1490902"/>
                        <a:pt x="767314" y="1862576"/>
                        <a:pt x="498706" y="2131614"/>
                      </a:cubicBezTo>
                      <a:lnTo>
                        <a:pt x="466726" y="2160727"/>
                      </a:lnTo>
                      <a:lnTo>
                        <a:pt x="434745" y="2131614"/>
                      </a:lnTo>
                      <a:cubicBezTo>
                        <a:pt x="166138" y="1862576"/>
                        <a:pt x="0" y="1490902"/>
                        <a:pt x="0" y="1080363"/>
                      </a:cubicBezTo>
                      <a:cubicBezTo>
                        <a:pt x="0" y="669824"/>
                        <a:pt x="166138" y="298151"/>
                        <a:pt x="434745" y="29112"/>
                      </a:cubicBezTo>
                      <a:lnTo>
                        <a:pt x="466726" y="0"/>
                      </a:ln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35" name="任意多边形: 形状 34">
                  <a:extLst>
                    <a:ext uri="{FF2B5EF4-FFF2-40B4-BE49-F238E27FC236}">
                      <a16:creationId xmlns:a16="http://schemas.microsoft.com/office/drawing/2014/main" id="{4D4DC35C-FC69-E371-98EA-A96511469B5D}"/>
                    </a:ext>
                  </a:extLst>
                </p:cNvPr>
                <p:cNvSpPr/>
                <p:nvPr/>
              </p:nvSpPr>
              <p:spPr bwMode="auto">
                <a:xfrm>
                  <a:off x="3295650" y="2529621"/>
                  <a:ext cx="1986207" cy="2360511"/>
                </a:xfrm>
                <a:custGeom>
                  <a:avLst/>
                  <a:gdLst>
                    <a:gd name="connsiteX0" fmla="*/ 1484313 w 2501901"/>
                    <a:gd name="connsiteY0" fmla="*/ 0 h 2973388"/>
                    <a:gd name="connsiteX1" fmla="*/ 2428474 w 2501901"/>
                    <a:gd name="connsiteY1" fmla="*/ 339489 h 2973388"/>
                    <a:gd name="connsiteX2" fmla="*/ 2501901 w 2501901"/>
                    <a:gd name="connsiteY2" fmla="*/ 406331 h 2973388"/>
                    <a:gd name="connsiteX3" fmla="*/ 2469920 w 2501901"/>
                    <a:gd name="connsiteY3" fmla="*/ 435443 h 2973388"/>
                    <a:gd name="connsiteX4" fmla="*/ 2035175 w 2501901"/>
                    <a:gd name="connsiteY4" fmla="*/ 1486694 h 2973388"/>
                    <a:gd name="connsiteX5" fmla="*/ 2469920 w 2501901"/>
                    <a:gd name="connsiteY5" fmla="*/ 2537945 h 2973388"/>
                    <a:gd name="connsiteX6" fmla="*/ 2501901 w 2501901"/>
                    <a:gd name="connsiteY6" fmla="*/ 2567058 h 2973388"/>
                    <a:gd name="connsiteX7" fmla="*/ 2428474 w 2501901"/>
                    <a:gd name="connsiteY7" fmla="*/ 2633899 h 2973388"/>
                    <a:gd name="connsiteX8" fmla="*/ 1484313 w 2501901"/>
                    <a:gd name="connsiteY8" fmla="*/ 2973388 h 2973388"/>
                    <a:gd name="connsiteX9" fmla="*/ 0 w 2501901"/>
                    <a:gd name="connsiteY9" fmla="*/ 1486694 h 2973388"/>
                    <a:gd name="connsiteX10" fmla="*/ 1484313 w 2501901"/>
                    <a:gd name="connsiteY10" fmla="*/ 0 h 297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901" h="2973388">
                      <a:moveTo>
                        <a:pt x="1484313" y="0"/>
                      </a:moveTo>
                      <a:cubicBezTo>
                        <a:pt x="1842960" y="0"/>
                        <a:pt x="2171897" y="127403"/>
                        <a:pt x="2428474" y="339489"/>
                      </a:cubicBezTo>
                      <a:lnTo>
                        <a:pt x="2501901" y="406331"/>
                      </a:lnTo>
                      <a:lnTo>
                        <a:pt x="2469920" y="435443"/>
                      </a:lnTo>
                      <a:cubicBezTo>
                        <a:pt x="2201313" y="704482"/>
                        <a:pt x="2035175" y="1076155"/>
                        <a:pt x="2035175" y="1486694"/>
                      </a:cubicBezTo>
                      <a:cubicBezTo>
                        <a:pt x="2035175" y="1897233"/>
                        <a:pt x="2201313" y="2268907"/>
                        <a:pt x="2469920" y="2537945"/>
                      </a:cubicBezTo>
                      <a:lnTo>
                        <a:pt x="2501901" y="2567058"/>
                      </a:lnTo>
                      <a:lnTo>
                        <a:pt x="2428474" y="2633899"/>
                      </a:lnTo>
                      <a:cubicBezTo>
                        <a:pt x="2171897" y="2845985"/>
                        <a:pt x="1842960" y="2973388"/>
                        <a:pt x="1484313" y="2973388"/>
                      </a:cubicBezTo>
                      <a:cubicBezTo>
                        <a:pt x="664550" y="2973388"/>
                        <a:pt x="0" y="2307772"/>
                        <a:pt x="0" y="1486694"/>
                      </a:cubicBezTo>
                      <a:cubicBezTo>
                        <a:pt x="0" y="665616"/>
                        <a:pt x="664550" y="0"/>
                        <a:pt x="1484313" y="0"/>
                      </a:cubicBez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36" name="任意多边形: 形状 35">
                  <a:extLst>
                    <a:ext uri="{FF2B5EF4-FFF2-40B4-BE49-F238E27FC236}">
                      <a16:creationId xmlns:a16="http://schemas.microsoft.com/office/drawing/2014/main" id="{09769447-44B1-8973-A97F-34C50BB780AE}"/>
                    </a:ext>
                  </a:extLst>
                </p:cNvPr>
                <p:cNvSpPr/>
                <p:nvPr/>
              </p:nvSpPr>
              <p:spPr bwMode="auto">
                <a:xfrm>
                  <a:off x="3768257" y="4968269"/>
                  <a:ext cx="1402696" cy="209207"/>
                </a:xfrm>
                <a:custGeom>
                  <a:avLst/>
                  <a:gdLst>
                    <a:gd name="T0" fmla="*/ 469 w 469"/>
                    <a:gd name="T1" fmla="*/ 2 h 70"/>
                    <a:gd name="T2" fmla="*/ 236 w 469"/>
                    <a:gd name="T3" fmla="*/ 70 h 70"/>
                    <a:gd name="T4" fmla="*/ 0 w 469"/>
                    <a:gd name="T5" fmla="*/ 0 h 70"/>
                  </a:gdLst>
                  <a:ahLst/>
                  <a:cxnLst>
                    <a:cxn ang="0">
                      <a:pos x="T0" y="T1"/>
                    </a:cxn>
                    <a:cxn ang="0">
                      <a:pos x="T2" y="T3"/>
                    </a:cxn>
                    <a:cxn ang="0">
                      <a:pos x="T4" y="T5"/>
                    </a:cxn>
                  </a:cxnLst>
                  <a:rect l="0" t="0" r="r" b="b"/>
                  <a:pathLst>
                    <a:path w="469" h="70">
                      <a:moveTo>
                        <a:pt x="469" y="2"/>
                      </a:moveTo>
                      <a:cubicBezTo>
                        <a:pt x="402" y="45"/>
                        <a:pt x="322" y="70"/>
                        <a:pt x="236" y="70"/>
                      </a:cubicBezTo>
                      <a:cubicBezTo>
                        <a:pt x="149" y="70"/>
                        <a:pt x="68" y="44"/>
                        <a:pt x="0" y="0"/>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37" name="任意多边形: 形状 36">
                  <a:extLst>
                    <a:ext uri="{FF2B5EF4-FFF2-40B4-BE49-F238E27FC236}">
                      <a16:creationId xmlns:a16="http://schemas.microsoft.com/office/drawing/2014/main" id="{03D94027-A219-21E7-6C5B-1D6484E7343F}"/>
                    </a:ext>
                  </a:extLst>
                </p:cNvPr>
                <p:cNvSpPr/>
                <p:nvPr/>
              </p:nvSpPr>
              <p:spPr bwMode="auto">
                <a:xfrm>
                  <a:off x="5092814" y="4968269"/>
                  <a:ext cx="84439" cy="74357"/>
                </a:xfrm>
                <a:custGeom>
                  <a:avLst/>
                  <a:gdLst>
                    <a:gd name="T0" fmla="*/ 0 w 67"/>
                    <a:gd name="T1" fmla="*/ 0 h 59"/>
                    <a:gd name="T2" fmla="*/ 67 w 67"/>
                    <a:gd name="T3" fmla="*/ 0 h 59"/>
                    <a:gd name="T4" fmla="*/ 43 w 67"/>
                    <a:gd name="T5" fmla="*/ 59 h 59"/>
                  </a:gdLst>
                  <a:ahLst/>
                  <a:cxnLst>
                    <a:cxn ang="0">
                      <a:pos x="T0" y="T1"/>
                    </a:cxn>
                    <a:cxn ang="0">
                      <a:pos x="T2" y="T3"/>
                    </a:cxn>
                    <a:cxn ang="0">
                      <a:pos x="T4" y="T5"/>
                    </a:cxn>
                  </a:cxnLst>
                  <a:rect l="0" t="0" r="r" b="b"/>
                  <a:pathLst>
                    <a:path w="67" h="59">
                      <a:moveTo>
                        <a:pt x="0" y="0"/>
                      </a:moveTo>
                      <a:lnTo>
                        <a:pt x="67" y="0"/>
                      </a:lnTo>
                      <a:lnTo>
                        <a:pt x="43" y="59"/>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38" name="椭圆 37">
                  <a:extLst>
                    <a:ext uri="{FF2B5EF4-FFF2-40B4-BE49-F238E27FC236}">
                      <a16:creationId xmlns:a16="http://schemas.microsoft.com/office/drawing/2014/main" id="{0707A5FA-AEE6-0D27-9C3D-440EB4A5667E}"/>
                    </a:ext>
                  </a:extLst>
                </p:cNvPr>
                <p:cNvSpPr/>
                <p:nvPr/>
              </p:nvSpPr>
              <p:spPr bwMode="auto">
                <a:xfrm>
                  <a:off x="3511159" y="2745130"/>
                  <a:ext cx="1925713" cy="1929494"/>
                </a:xfrm>
                <a:prstGeom prst="ellipse">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ea"/>
                      <a:sym typeface="+mn-lt"/>
                    </a:rPr>
                    <a:t>静态建模</a:t>
                  </a:r>
                </a:p>
              </p:txBody>
            </p:sp>
          </p:grpSp>
          <p:grpSp>
            <p:nvGrpSpPr>
              <p:cNvPr id="19" name="组合 18">
                <a:extLst>
                  <a:ext uri="{FF2B5EF4-FFF2-40B4-BE49-F238E27FC236}">
                    <a16:creationId xmlns:a16="http://schemas.microsoft.com/office/drawing/2014/main" id="{FA109303-E70D-56E4-163B-2B77859E1E5C}"/>
                  </a:ext>
                </a:extLst>
              </p:cNvPr>
              <p:cNvGrpSpPr/>
              <p:nvPr/>
            </p:nvGrpSpPr>
            <p:grpSpPr>
              <a:xfrm>
                <a:off x="5125581" y="2319154"/>
                <a:ext cx="2142483" cy="2570978"/>
                <a:chOff x="5125581" y="2319154"/>
                <a:chExt cx="2142483" cy="2570978"/>
              </a:xfrm>
            </p:grpSpPr>
            <p:sp>
              <p:nvSpPr>
                <p:cNvPr id="29" name="任意多边形: 形状 28">
                  <a:extLst>
                    <a:ext uri="{FF2B5EF4-FFF2-40B4-BE49-F238E27FC236}">
                      <a16:creationId xmlns:a16="http://schemas.microsoft.com/office/drawing/2014/main" id="{3B3C035A-B498-30F8-3CBB-0EE6A531D492}"/>
                    </a:ext>
                  </a:extLst>
                </p:cNvPr>
                <p:cNvSpPr/>
                <p:nvPr/>
              </p:nvSpPr>
              <p:spPr bwMode="auto">
                <a:xfrm>
                  <a:off x="6538360" y="2857450"/>
                  <a:ext cx="729704" cy="1704852"/>
                </a:xfrm>
                <a:custGeom>
                  <a:avLst/>
                  <a:gdLst>
                    <a:gd name="connsiteX0" fmla="*/ 459705 w 919163"/>
                    <a:gd name="connsiteY0" fmla="*/ 0 h 2147496"/>
                    <a:gd name="connsiteX1" fmla="*/ 484418 w 919163"/>
                    <a:gd name="connsiteY1" fmla="*/ 22497 h 2147496"/>
                    <a:gd name="connsiteX2" fmla="*/ 919163 w 919163"/>
                    <a:gd name="connsiteY2" fmla="*/ 1073748 h 2147496"/>
                    <a:gd name="connsiteX3" fmla="*/ 484418 w 919163"/>
                    <a:gd name="connsiteY3" fmla="*/ 2124999 h 2147496"/>
                    <a:gd name="connsiteX4" fmla="*/ 459705 w 919163"/>
                    <a:gd name="connsiteY4" fmla="*/ 2147496 h 2147496"/>
                    <a:gd name="connsiteX5" fmla="*/ 434978 w 919163"/>
                    <a:gd name="connsiteY5" fmla="*/ 2124999 h 2147496"/>
                    <a:gd name="connsiteX6" fmla="*/ 0 w 919163"/>
                    <a:gd name="connsiteY6" fmla="*/ 1073748 h 2147496"/>
                    <a:gd name="connsiteX7" fmla="*/ 434978 w 919163"/>
                    <a:gd name="connsiteY7" fmla="*/ 22497 h 2147496"/>
                    <a:gd name="connsiteX8" fmla="*/ 459705 w 919163"/>
                    <a:gd name="connsiteY8" fmla="*/ 0 h 214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163" h="2147496">
                      <a:moveTo>
                        <a:pt x="459705" y="0"/>
                      </a:moveTo>
                      <a:lnTo>
                        <a:pt x="484418" y="22497"/>
                      </a:lnTo>
                      <a:cubicBezTo>
                        <a:pt x="753026" y="291536"/>
                        <a:pt x="919163" y="663209"/>
                        <a:pt x="919163" y="1073748"/>
                      </a:cubicBezTo>
                      <a:cubicBezTo>
                        <a:pt x="919163" y="1484287"/>
                        <a:pt x="753026" y="1855961"/>
                        <a:pt x="484418" y="2124999"/>
                      </a:cubicBezTo>
                      <a:lnTo>
                        <a:pt x="459705" y="2147496"/>
                      </a:lnTo>
                      <a:lnTo>
                        <a:pt x="434978" y="2124999"/>
                      </a:lnTo>
                      <a:cubicBezTo>
                        <a:pt x="166226" y="1855961"/>
                        <a:pt x="0" y="1484287"/>
                        <a:pt x="0" y="1073748"/>
                      </a:cubicBezTo>
                      <a:cubicBezTo>
                        <a:pt x="0" y="663209"/>
                        <a:pt x="166226" y="291536"/>
                        <a:pt x="434978" y="22497"/>
                      </a:cubicBezTo>
                      <a:lnTo>
                        <a:pt x="459705" y="0"/>
                      </a:lnTo>
                      <a:close/>
                    </a:path>
                  </a:pathLst>
                </a:custGeom>
                <a:solidFill>
                  <a:schemeClr val="accent2">
                    <a:alpha val="1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30" name="任意多边形: 形状 29">
                  <a:extLst>
                    <a:ext uri="{FF2B5EF4-FFF2-40B4-BE49-F238E27FC236}">
                      <a16:creationId xmlns:a16="http://schemas.microsoft.com/office/drawing/2014/main" id="{4F0A0AA3-C45F-92DF-23F0-27B59CE3ED23}"/>
                    </a:ext>
                  </a:extLst>
                </p:cNvPr>
                <p:cNvSpPr/>
                <p:nvPr/>
              </p:nvSpPr>
              <p:spPr bwMode="auto">
                <a:xfrm>
                  <a:off x="5281857" y="2529621"/>
                  <a:ext cx="1621452" cy="2360511"/>
                </a:xfrm>
                <a:custGeom>
                  <a:avLst/>
                  <a:gdLst>
                    <a:gd name="connsiteX0" fmla="*/ 1017587 w 2042442"/>
                    <a:gd name="connsiteY0" fmla="*/ 0 h 2973388"/>
                    <a:gd name="connsiteX1" fmla="*/ 1961748 w 2042442"/>
                    <a:gd name="connsiteY1" fmla="*/ 339489 h 2973388"/>
                    <a:gd name="connsiteX2" fmla="*/ 2042442 w 2042442"/>
                    <a:gd name="connsiteY2" fmla="*/ 412946 h 2973388"/>
                    <a:gd name="connsiteX3" fmla="*/ 2017715 w 2042442"/>
                    <a:gd name="connsiteY3" fmla="*/ 435443 h 2973388"/>
                    <a:gd name="connsiteX4" fmla="*/ 1582737 w 2042442"/>
                    <a:gd name="connsiteY4" fmla="*/ 1486694 h 2973388"/>
                    <a:gd name="connsiteX5" fmla="*/ 2017715 w 2042442"/>
                    <a:gd name="connsiteY5" fmla="*/ 2537945 h 2973388"/>
                    <a:gd name="connsiteX6" fmla="*/ 2042442 w 2042442"/>
                    <a:gd name="connsiteY6" fmla="*/ 2560442 h 2973388"/>
                    <a:gd name="connsiteX7" fmla="*/ 1961748 w 2042442"/>
                    <a:gd name="connsiteY7" fmla="*/ 2633899 h 2973388"/>
                    <a:gd name="connsiteX8" fmla="*/ 1017587 w 2042442"/>
                    <a:gd name="connsiteY8" fmla="*/ 2973388 h 2973388"/>
                    <a:gd name="connsiteX9" fmla="*/ 73426 w 2042442"/>
                    <a:gd name="connsiteY9" fmla="*/ 2633899 h 2973388"/>
                    <a:gd name="connsiteX10" fmla="*/ 0 w 2042442"/>
                    <a:gd name="connsiteY10" fmla="*/ 2567058 h 2973388"/>
                    <a:gd name="connsiteX11" fmla="*/ 31980 w 2042442"/>
                    <a:gd name="connsiteY11" fmla="*/ 2537945 h 2973388"/>
                    <a:gd name="connsiteX12" fmla="*/ 466725 w 2042442"/>
                    <a:gd name="connsiteY12" fmla="*/ 1486694 h 2973388"/>
                    <a:gd name="connsiteX13" fmla="*/ 31980 w 2042442"/>
                    <a:gd name="connsiteY13" fmla="*/ 435443 h 2973388"/>
                    <a:gd name="connsiteX14" fmla="*/ 0 w 2042442"/>
                    <a:gd name="connsiteY14" fmla="*/ 406331 h 2973388"/>
                    <a:gd name="connsiteX15" fmla="*/ 73426 w 2042442"/>
                    <a:gd name="connsiteY15" fmla="*/ 339489 h 2973388"/>
                    <a:gd name="connsiteX16" fmla="*/ 1017587 w 2042442"/>
                    <a:gd name="connsiteY16" fmla="*/ 0 h 297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2442" h="2973388">
                      <a:moveTo>
                        <a:pt x="1017587" y="0"/>
                      </a:moveTo>
                      <a:cubicBezTo>
                        <a:pt x="1376234" y="0"/>
                        <a:pt x="1705171" y="127403"/>
                        <a:pt x="1961748" y="339489"/>
                      </a:cubicBezTo>
                      <a:lnTo>
                        <a:pt x="2042442" y="412946"/>
                      </a:lnTo>
                      <a:lnTo>
                        <a:pt x="2017715" y="435443"/>
                      </a:lnTo>
                      <a:cubicBezTo>
                        <a:pt x="1748963" y="704482"/>
                        <a:pt x="1582737" y="1076155"/>
                        <a:pt x="1582737" y="1486694"/>
                      </a:cubicBezTo>
                      <a:cubicBezTo>
                        <a:pt x="1582737" y="1897233"/>
                        <a:pt x="1748963" y="2268907"/>
                        <a:pt x="2017715" y="2537945"/>
                      </a:cubicBezTo>
                      <a:lnTo>
                        <a:pt x="2042442" y="2560442"/>
                      </a:lnTo>
                      <a:lnTo>
                        <a:pt x="1961748" y="2633899"/>
                      </a:lnTo>
                      <a:cubicBezTo>
                        <a:pt x="1705171" y="2845985"/>
                        <a:pt x="1376234" y="2973388"/>
                        <a:pt x="1017587" y="2973388"/>
                      </a:cubicBezTo>
                      <a:cubicBezTo>
                        <a:pt x="658941" y="2973388"/>
                        <a:pt x="330003" y="2845985"/>
                        <a:pt x="73426" y="2633899"/>
                      </a:cubicBezTo>
                      <a:lnTo>
                        <a:pt x="0" y="2567058"/>
                      </a:lnTo>
                      <a:lnTo>
                        <a:pt x="31980" y="2537945"/>
                      </a:lnTo>
                      <a:cubicBezTo>
                        <a:pt x="300588" y="2268907"/>
                        <a:pt x="466725" y="1897233"/>
                        <a:pt x="466725" y="1486694"/>
                      </a:cubicBezTo>
                      <a:cubicBezTo>
                        <a:pt x="466725" y="1076155"/>
                        <a:pt x="300588" y="704482"/>
                        <a:pt x="31980" y="435443"/>
                      </a:cubicBezTo>
                      <a:lnTo>
                        <a:pt x="0" y="406331"/>
                      </a:lnTo>
                      <a:lnTo>
                        <a:pt x="73426" y="339489"/>
                      </a:lnTo>
                      <a:cubicBezTo>
                        <a:pt x="330003" y="127403"/>
                        <a:pt x="658941" y="0"/>
                        <a:pt x="1017587" y="0"/>
                      </a:cubicBezTo>
                      <a:close/>
                    </a:path>
                  </a:pathLst>
                </a:custGeom>
                <a:solidFill>
                  <a:schemeClr val="accent2">
                    <a:alpha val="1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31" name="任意多边形: 形状 30">
                  <a:extLst>
                    <a:ext uri="{FF2B5EF4-FFF2-40B4-BE49-F238E27FC236}">
                      <a16:creationId xmlns:a16="http://schemas.microsoft.com/office/drawing/2014/main" id="{13662761-2D31-8849-26DB-631C1A0F7707}"/>
                    </a:ext>
                  </a:extLst>
                </p:cNvPr>
                <p:cNvSpPr/>
                <p:nvPr/>
              </p:nvSpPr>
              <p:spPr bwMode="auto">
                <a:xfrm>
                  <a:off x="5386460" y="2319154"/>
                  <a:ext cx="1400175" cy="210468"/>
                </a:xfrm>
                <a:custGeom>
                  <a:avLst/>
                  <a:gdLst>
                    <a:gd name="T0" fmla="*/ 468 w 468"/>
                    <a:gd name="T1" fmla="*/ 68 h 70"/>
                    <a:gd name="T2" fmla="*/ 235 w 468"/>
                    <a:gd name="T3" fmla="*/ 0 h 70"/>
                    <a:gd name="T4" fmla="*/ 0 w 468"/>
                    <a:gd name="T5" fmla="*/ 70 h 70"/>
                  </a:gdLst>
                  <a:ahLst/>
                  <a:cxnLst>
                    <a:cxn ang="0">
                      <a:pos x="T0" y="T1"/>
                    </a:cxn>
                    <a:cxn ang="0">
                      <a:pos x="T2" y="T3"/>
                    </a:cxn>
                    <a:cxn ang="0">
                      <a:pos x="T4" y="T5"/>
                    </a:cxn>
                  </a:cxnLst>
                  <a:rect l="0" t="0" r="r" b="b"/>
                  <a:pathLst>
                    <a:path w="468" h="70">
                      <a:moveTo>
                        <a:pt x="468" y="68"/>
                      </a:moveTo>
                      <a:cubicBezTo>
                        <a:pt x="401" y="25"/>
                        <a:pt x="321" y="0"/>
                        <a:pt x="235" y="0"/>
                      </a:cubicBezTo>
                      <a:cubicBezTo>
                        <a:pt x="148" y="0"/>
                        <a:pt x="68" y="26"/>
                        <a:pt x="0" y="70"/>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32" name="任意多边形: 形状 31">
                  <a:extLst>
                    <a:ext uri="{FF2B5EF4-FFF2-40B4-BE49-F238E27FC236}">
                      <a16:creationId xmlns:a16="http://schemas.microsoft.com/office/drawing/2014/main" id="{18A0A99D-AFA9-B875-F433-1888D00D8F52}"/>
                    </a:ext>
                  </a:extLst>
                </p:cNvPr>
                <p:cNvSpPr/>
                <p:nvPr/>
              </p:nvSpPr>
              <p:spPr bwMode="auto">
                <a:xfrm>
                  <a:off x="6708497" y="2457785"/>
                  <a:ext cx="84439" cy="71837"/>
                </a:xfrm>
                <a:custGeom>
                  <a:avLst/>
                  <a:gdLst>
                    <a:gd name="T0" fmla="*/ 0 w 67"/>
                    <a:gd name="T1" fmla="*/ 57 h 57"/>
                    <a:gd name="T2" fmla="*/ 67 w 67"/>
                    <a:gd name="T3" fmla="*/ 57 h 57"/>
                    <a:gd name="T4" fmla="*/ 43 w 67"/>
                    <a:gd name="T5" fmla="*/ 0 h 57"/>
                  </a:gdLst>
                  <a:ahLst/>
                  <a:cxnLst>
                    <a:cxn ang="0">
                      <a:pos x="T0" y="T1"/>
                    </a:cxn>
                    <a:cxn ang="0">
                      <a:pos x="T2" y="T3"/>
                    </a:cxn>
                    <a:cxn ang="0">
                      <a:pos x="T4" y="T5"/>
                    </a:cxn>
                  </a:cxnLst>
                  <a:rect l="0" t="0" r="r" b="b"/>
                  <a:pathLst>
                    <a:path w="67" h="57">
                      <a:moveTo>
                        <a:pt x="0" y="57"/>
                      </a:moveTo>
                      <a:lnTo>
                        <a:pt x="67" y="57"/>
                      </a:lnTo>
                      <a:lnTo>
                        <a:pt x="43"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33" name="椭圆 32">
                  <a:extLst>
                    <a:ext uri="{FF2B5EF4-FFF2-40B4-BE49-F238E27FC236}">
                      <a16:creationId xmlns:a16="http://schemas.microsoft.com/office/drawing/2014/main" id="{96074969-7D83-159D-5DF3-04FD001E7A10}"/>
                    </a:ext>
                  </a:extLst>
                </p:cNvPr>
                <p:cNvSpPr/>
                <p:nvPr/>
              </p:nvSpPr>
              <p:spPr bwMode="auto">
                <a:xfrm>
                  <a:off x="5125581" y="2745130"/>
                  <a:ext cx="1926973" cy="1929494"/>
                </a:xfrm>
                <a:prstGeom prst="ellipse">
                  <a:avLst/>
                </a:prstGeom>
                <a:gradFill>
                  <a:gsLst>
                    <a:gs pos="0">
                      <a:schemeClr val="accent2">
                        <a:lumMod val="60000"/>
                        <a:lumOff val="40000"/>
                      </a:schemeClr>
                    </a:gs>
                    <a:gs pos="50000">
                      <a:schemeClr val="accent2"/>
                    </a:gs>
                  </a:gsLst>
                  <a:lin ang="2700000" scaled="1"/>
                </a:gradFill>
                <a:effectLst>
                  <a:outerShdw blurRad="177800" dist="152400" dir="2700000" algn="ctr" rotWithShape="0">
                    <a:schemeClr val="accent2">
                      <a:alpha val="20000"/>
                    </a:schemeClr>
                  </a:outerShdw>
                </a:effectLst>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grpSp>
            <p:nvGrpSpPr>
              <p:cNvPr id="20" name="组合 19">
                <a:extLst>
                  <a:ext uri="{FF2B5EF4-FFF2-40B4-BE49-F238E27FC236}">
                    <a16:creationId xmlns:a16="http://schemas.microsoft.com/office/drawing/2014/main" id="{CFD403BE-DCB7-65C6-9D5E-D9736DDD56AB}"/>
                  </a:ext>
                </a:extLst>
              </p:cNvPr>
              <p:cNvGrpSpPr/>
              <p:nvPr/>
            </p:nvGrpSpPr>
            <p:grpSpPr>
              <a:xfrm>
                <a:off x="6753867" y="2529621"/>
                <a:ext cx="2142483" cy="2647855"/>
                <a:chOff x="6753867" y="2529621"/>
                <a:chExt cx="2142483" cy="2647855"/>
              </a:xfrm>
            </p:grpSpPr>
            <p:sp>
              <p:nvSpPr>
                <p:cNvPr id="25" name="任意多边形: 形状 24">
                  <a:extLst>
                    <a:ext uri="{FF2B5EF4-FFF2-40B4-BE49-F238E27FC236}">
                      <a16:creationId xmlns:a16="http://schemas.microsoft.com/office/drawing/2014/main" id="{B4F8EA8C-5D08-0FC5-43C8-F99F3C1BEDCF}"/>
                    </a:ext>
                  </a:extLst>
                </p:cNvPr>
                <p:cNvSpPr/>
                <p:nvPr/>
              </p:nvSpPr>
              <p:spPr bwMode="auto">
                <a:xfrm>
                  <a:off x="6903309" y="2529621"/>
                  <a:ext cx="1993041" cy="2360511"/>
                </a:xfrm>
                <a:custGeom>
                  <a:avLst/>
                  <a:gdLst>
                    <a:gd name="connsiteX0" fmla="*/ 1025402 w 2510509"/>
                    <a:gd name="connsiteY0" fmla="*/ 0 h 2973388"/>
                    <a:gd name="connsiteX1" fmla="*/ 2510509 w 2510509"/>
                    <a:gd name="connsiteY1" fmla="*/ 1486694 h 2973388"/>
                    <a:gd name="connsiteX2" fmla="*/ 1025402 w 2510509"/>
                    <a:gd name="connsiteY2" fmla="*/ 2973388 h 2973388"/>
                    <a:gd name="connsiteX3" fmla="*/ 80736 w 2510509"/>
                    <a:gd name="connsiteY3" fmla="*/ 2633899 h 2973388"/>
                    <a:gd name="connsiteX4" fmla="*/ 0 w 2510509"/>
                    <a:gd name="connsiteY4" fmla="*/ 2560442 h 2973388"/>
                    <a:gd name="connsiteX5" fmla="*/ 24713 w 2510509"/>
                    <a:gd name="connsiteY5" fmla="*/ 2537945 h 2973388"/>
                    <a:gd name="connsiteX6" fmla="*/ 459458 w 2510509"/>
                    <a:gd name="connsiteY6" fmla="*/ 1486694 h 2973388"/>
                    <a:gd name="connsiteX7" fmla="*/ 24713 w 2510509"/>
                    <a:gd name="connsiteY7" fmla="*/ 435443 h 2973388"/>
                    <a:gd name="connsiteX8" fmla="*/ 0 w 2510509"/>
                    <a:gd name="connsiteY8" fmla="*/ 412946 h 2973388"/>
                    <a:gd name="connsiteX9" fmla="*/ 80736 w 2510509"/>
                    <a:gd name="connsiteY9" fmla="*/ 339489 h 2973388"/>
                    <a:gd name="connsiteX10" fmla="*/ 1025402 w 2510509"/>
                    <a:gd name="connsiteY10" fmla="*/ 0 h 297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0509" h="2973388">
                      <a:moveTo>
                        <a:pt x="1025402" y="0"/>
                      </a:moveTo>
                      <a:cubicBezTo>
                        <a:pt x="1845604" y="0"/>
                        <a:pt x="2510509" y="665616"/>
                        <a:pt x="2510509" y="1486694"/>
                      </a:cubicBezTo>
                      <a:cubicBezTo>
                        <a:pt x="2510509" y="2307772"/>
                        <a:pt x="1845604" y="2973388"/>
                        <a:pt x="1025402" y="2973388"/>
                      </a:cubicBezTo>
                      <a:cubicBezTo>
                        <a:pt x="666564" y="2973388"/>
                        <a:pt x="337450" y="2845985"/>
                        <a:pt x="80736" y="2633899"/>
                      </a:cubicBezTo>
                      <a:lnTo>
                        <a:pt x="0" y="2560442"/>
                      </a:lnTo>
                      <a:lnTo>
                        <a:pt x="24713" y="2537945"/>
                      </a:lnTo>
                      <a:cubicBezTo>
                        <a:pt x="293321" y="2268907"/>
                        <a:pt x="459458" y="1897233"/>
                        <a:pt x="459458" y="1486694"/>
                      </a:cubicBezTo>
                      <a:cubicBezTo>
                        <a:pt x="459458" y="1076155"/>
                        <a:pt x="293321" y="704482"/>
                        <a:pt x="24713" y="435443"/>
                      </a:cubicBezTo>
                      <a:lnTo>
                        <a:pt x="0" y="412946"/>
                      </a:lnTo>
                      <a:lnTo>
                        <a:pt x="80736" y="339489"/>
                      </a:lnTo>
                      <a:cubicBezTo>
                        <a:pt x="337450" y="127403"/>
                        <a:pt x="666564" y="0"/>
                        <a:pt x="1025402" y="0"/>
                      </a:cubicBez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26" name="任意多边形: 形状 25">
                  <a:extLst>
                    <a:ext uri="{FF2B5EF4-FFF2-40B4-BE49-F238E27FC236}">
                      <a16:creationId xmlns:a16="http://schemas.microsoft.com/office/drawing/2014/main" id="{02FB361B-D067-ACBE-9B50-C8DF8A2AB6DB}"/>
                    </a:ext>
                  </a:extLst>
                </p:cNvPr>
                <p:cNvSpPr/>
                <p:nvPr/>
              </p:nvSpPr>
              <p:spPr bwMode="auto">
                <a:xfrm>
                  <a:off x="7010965" y="4968269"/>
                  <a:ext cx="1400175" cy="209207"/>
                </a:xfrm>
                <a:custGeom>
                  <a:avLst/>
                  <a:gdLst>
                    <a:gd name="T0" fmla="*/ 468 w 468"/>
                    <a:gd name="T1" fmla="*/ 2 h 70"/>
                    <a:gd name="T2" fmla="*/ 235 w 468"/>
                    <a:gd name="T3" fmla="*/ 70 h 70"/>
                    <a:gd name="T4" fmla="*/ 0 w 468"/>
                    <a:gd name="T5" fmla="*/ 0 h 70"/>
                  </a:gdLst>
                  <a:ahLst/>
                  <a:cxnLst>
                    <a:cxn ang="0">
                      <a:pos x="T0" y="T1"/>
                    </a:cxn>
                    <a:cxn ang="0">
                      <a:pos x="T2" y="T3"/>
                    </a:cxn>
                    <a:cxn ang="0">
                      <a:pos x="T4" y="T5"/>
                    </a:cxn>
                  </a:cxnLst>
                  <a:rect l="0" t="0" r="r" b="b"/>
                  <a:pathLst>
                    <a:path w="468" h="70">
                      <a:moveTo>
                        <a:pt x="468" y="2"/>
                      </a:moveTo>
                      <a:cubicBezTo>
                        <a:pt x="401" y="45"/>
                        <a:pt x="321" y="70"/>
                        <a:pt x="235" y="70"/>
                      </a:cubicBezTo>
                      <a:cubicBezTo>
                        <a:pt x="149" y="70"/>
                        <a:pt x="68" y="44"/>
                        <a:pt x="0" y="0"/>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27" name="任意多边形: 形状 26">
                  <a:extLst>
                    <a:ext uri="{FF2B5EF4-FFF2-40B4-BE49-F238E27FC236}">
                      <a16:creationId xmlns:a16="http://schemas.microsoft.com/office/drawing/2014/main" id="{F377C7CC-EDEE-B7A1-C2E0-206D1CC51A10}"/>
                    </a:ext>
                  </a:extLst>
                </p:cNvPr>
                <p:cNvSpPr/>
                <p:nvPr/>
              </p:nvSpPr>
              <p:spPr bwMode="auto">
                <a:xfrm>
                  <a:off x="8333002" y="4968269"/>
                  <a:ext cx="84439" cy="74357"/>
                </a:xfrm>
                <a:custGeom>
                  <a:avLst/>
                  <a:gdLst>
                    <a:gd name="T0" fmla="*/ 0 w 67"/>
                    <a:gd name="T1" fmla="*/ 0 h 59"/>
                    <a:gd name="T2" fmla="*/ 67 w 67"/>
                    <a:gd name="T3" fmla="*/ 0 h 59"/>
                    <a:gd name="T4" fmla="*/ 43 w 67"/>
                    <a:gd name="T5" fmla="*/ 59 h 59"/>
                  </a:gdLst>
                  <a:ahLst/>
                  <a:cxnLst>
                    <a:cxn ang="0">
                      <a:pos x="T0" y="T1"/>
                    </a:cxn>
                    <a:cxn ang="0">
                      <a:pos x="T2" y="T3"/>
                    </a:cxn>
                    <a:cxn ang="0">
                      <a:pos x="T4" y="T5"/>
                    </a:cxn>
                  </a:cxnLst>
                  <a:rect l="0" t="0" r="r" b="b"/>
                  <a:pathLst>
                    <a:path w="67" h="59">
                      <a:moveTo>
                        <a:pt x="0" y="0"/>
                      </a:moveTo>
                      <a:lnTo>
                        <a:pt x="67" y="0"/>
                      </a:lnTo>
                      <a:lnTo>
                        <a:pt x="43" y="59"/>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28" name="椭圆 27">
                  <a:extLst>
                    <a:ext uri="{FF2B5EF4-FFF2-40B4-BE49-F238E27FC236}">
                      <a16:creationId xmlns:a16="http://schemas.microsoft.com/office/drawing/2014/main" id="{D2F4D86C-47C4-2288-5AB6-BE0710A05780}"/>
                    </a:ext>
                  </a:extLst>
                </p:cNvPr>
                <p:cNvSpPr/>
                <p:nvPr/>
              </p:nvSpPr>
              <p:spPr bwMode="auto">
                <a:xfrm>
                  <a:off x="6753867" y="2745130"/>
                  <a:ext cx="1926973" cy="1929494"/>
                </a:xfrm>
                <a:prstGeom prst="ellipse">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grpSp>
            <p:nvGrpSpPr>
              <p:cNvPr id="21" name="组合 20">
                <a:extLst>
                  <a:ext uri="{FF2B5EF4-FFF2-40B4-BE49-F238E27FC236}">
                    <a16:creationId xmlns:a16="http://schemas.microsoft.com/office/drawing/2014/main" id="{B0DAF721-80CC-48B1-3474-6872D201BDD1}"/>
                  </a:ext>
                </a:extLst>
              </p:cNvPr>
              <p:cNvGrpSpPr/>
              <p:nvPr/>
            </p:nvGrpSpPr>
            <p:grpSpPr>
              <a:xfrm>
                <a:off x="8369549" y="2319154"/>
                <a:ext cx="2143490" cy="2570978"/>
                <a:chOff x="8369549" y="2319154"/>
                <a:chExt cx="2143490" cy="2570978"/>
              </a:xfrm>
            </p:grpSpPr>
            <p:sp>
              <p:nvSpPr>
                <p:cNvPr id="22" name="任意多边形: 形状 21">
                  <a:extLst>
                    <a:ext uri="{FF2B5EF4-FFF2-40B4-BE49-F238E27FC236}">
                      <a16:creationId xmlns:a16="http://schemas.microsoft.com/office/drawing/2014/main" id="{4AAFC16E-CD36-E5BA-5D71-AA01E145D949}"/>
                    </a:ext>
                  </a:extLst>
                </p:cNvPr>
                <p:cNvSpPr/>
                <p:nvPr/>
              </p:nvSpPr>
              <p:spPr bwMode="auto">
                <a:xfrm flipH="1">
                  <a:off x="8526832" y="2529621"/>
                  <a:ext cx="1986207" cy="2360511"/>
                </a:xfrm>
                <a:custGeom>
                  <a:avLst/>
                  <a:gdLst>
                    <a:gd name="connsiteX0" fmla="*/ 1484313 w 2501901"/>
                    <a:gd name="connsiteY0" fmla="*/ 0 h 2973388"/>
                    <a:gd name="connsiteX1" fmla="*/ 2428474 w 2501901"/>
                    <a:gd name="connsiteY1" fmla="*/ 339489 h 2973388"/>
                    <a:gd name="connsiteX2" fmla="*/ 2501901 w 2501901"/>
                    <a:gd name="connsiteY2" fmla="*/ 406331 h 2973388"/>
                    <a:gd name="connsiteX3" fmla="*/ 2469920 w 2501901"/>
                    <a:gd name="connsiteY3" fmla="*/ 435443 h 2973388"/>
                    <a:gd name="connsiteX4" fmla="*/ 2035175 w 2501901"/>
                    <a:gd name="connsiteY4" fmla="*/ 1486694 h 2973388"/>
                    <a:gd name="connsiteX5" fmla="*/ 2469920 w 2501901"/>
                    <a:gd name="connsiteY5" fmla="*/ 2537945 h 2973388"/>
                    <a:gd name="connsiteX6" fmla="*/ 2501901 w 2501901"/>
                    <a:gd name="connsiteY6" fmla="*/ 2567058 h 2973388"/>
                    <a:gd name="connsiteX7" fmla="*/ 2428474 w 2501901"/>
                    <a:gd name="connsiteY7" fmla="*/ 2633899 h 2973388"/>
                    <a:gd name="connsiteX8" fmla="*/ 1484313 w 2501901"/>
                    <a:gd name="connsiteY8" fmla="*/ 2973388 h 2973388"/>
                    <a:gd name="connsiteX9" fmla="*/ 0 w 2501901"/>
                    <a:gd name="connsiteY9" fmla="*/ 1486694 h 2973388"/>
                    <a:gd name="connsiteX10" fmla="*/ 1484313 w 2501901"/>
                    <a:gd name="connsiteY10" fmla="*/ 0 h 297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901" h="2973388">
                      <a:moveTo>
                        <a:pt x="1484313" y="0"/>
                      </a:moveTo>
                      <a:cubicBezTo>
                        <a:pt x="1842960" y="0"/>
                        <a:pt x="2171897" y="127403"/>
                        <a:pt x="2428474" y="339489"/>
                      </a:cubicBezTo>
                      <a:lnTo>
                        <a:pt x="2501901" y="406331"/>
                      </a:lnTo>
                      <a:lnTo>
                        <a:pt x="2469920" y="435443"/>
                      </a:lnTo>
                      <a:cubicBezTo>
                        <a:pt x="2201313" y="704482"/>
                        <a:pt x="2035175" y="1076155"/>
                        <a:pt x="2035175" y="1486694"/>
                      </a:cubicBezTo>
                      <a:cubicBezTo>
                        <a:pt x="2035175" y="1897233"/>
                        <a:pt x="2201313" y="2268907"/>
                        <a:pt x="2469920" y="2537945"/>
                      </a:cubicBezTo>
                      <a:lnTo>
                        <a:pt x="2501901" y="2567058"/>
                      </a:lnTo>
                      <a:lnTo>
                        <a:pt x="2428474" y="2633899"/>
                      </a:lnTo>
                      <a:cubicBezTo>
                        <a:pt x="2171897" y="2845985"/>
                        <a:pt x="1842960" y="2973388"/>
                        <a:pt x="1484313" y="2973388"/>
                      </a:cubicBezTo>
                      <a:cubicBezTo>
                        <a:pt x="664550" y="2973388"/>
                        <a:pt x="0" y="2307772"/>
                        <a:pt x="0" y="1486694"/>
                      </a:cubicBezTo>
                      <a:cubicBezTo>
                        <a:pt x="0" y="665616"/>
                        <a:pt x="664550" y="0"/>
                        <a:pt x="1484313" y="0"/>
                      </a:cubicBezTo>
                      <a:close/>
                    </a:path>
                  </a:pathLst>
                </a:custGeom>
                <a:solidFill>
                  <a:schemeClr val="accent2">
                    <a:alpha val="1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23" name="任意多边形: 形状 22">
                  <a:extLst>
                    <a:ext uri="{FF2B5EF4-FFF2-40B4-BE49-F238E27FC236}">
                      <a16:creationId xmlns:a16="http://schemas.microsoft.com/office/drawing/2014/main" id="{BE8CD96F-2B9D-440C-0F47-498FAF2DAE67}"/>
                    </a:ext>
                  </a:extLst>
                </p:cNvPr>
                <p:cNvSpPr/>
                <p:nvPr/>
              </p:nvSpPr>
              <p:spPr bwMode="auto">
                <a:xfrm>
                  <a:off x="8630428" y="2319154"/>
                  <a:ext cx="1400175" cy="210468"/>
                </a:xfrm>
                <a:custGeom>
                  <a:avLst/>
                  <a:gdLst>
                    <a:gd name="T0" fmla="*/ 468 w 468"/>
                    <a:gd name="T1" fmla="*/ 68 h 70"/>
                    <a:gd name="T2" fmla="*/ 235 w 468"/>
                    <a:gd name="T3" fmla="*/ 0 h 70"/>
                    <a:gd name="T4" fmla="*/ 0 w 468"/>
                    <a:gd name="T5" fmla="*/ 70 h 70"/>
                  </a:gdLst>
                  <a:ahLst/>
                  <a:cxnLst>
                    <a:cxn ang="0">
                      <a:pos x="T0" y="T1"/>
                    </a:cxn>
                    <a:cxn ang="0">
                      <a:pos x="T2" y="T3"/>
                    </a:cxn>
                    <a:cxn ang="0">
                      <a:pos x="T4" y="T5"/>
                    </a:cxn>
                  </a:cxnLst>
                  <a:rect l="0" t="0" r="r" b="b"/>
                  <a:pathLst>
                    <a:path w="468" h="70">
                      <a:moveTo>
                        <a:pt x="468" y="68"/>
                      </a:moveTo>
                      <a:cubicBezTo>
                        <a:pt x="401" y="25"/>
                        <a:pt x="321" y="0"/>
                        <a:pt x="235" y="0"/>
                      </a:cubicBezTo>
                      <a:cubicBezTo>
                        <a:pt x="148" y="0"/>
                        <a:pt x="68" y="26"/>
                        <a:pt x="0" y="70"/>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F2F2F"/>
                    </a:solidFill>
                    <a:effectLst/>
                    <a:uLnTx/>
                    <a:uFillTx/>
                    <a:latin typeface="Arial"/>
                    <a:ea typeface="微软雅黑"/>
                    <a:cs typeface="+mn-ea"/>
                    <a:sym typeface="+mn-lt"/>
                  </a:endParaRPr>
                </a:p>
              </p:txBody>
            </p:sp>
            <p:sp>
              <p:nvSpPr>
                <p:cNvPr id="24" name="椭圆 23">
                  <a:extLst>
                    <a:ext uri="{FF2B5EF4-FFF2-40B4-BE49-F238E27FC236}">
                      <a16:creationId xmlns:a16="http://schemas.microsoft.com/office/drawing/2014/main" id="{57D3FA9B-2515-AAFD-79DA-4CC4F0685F23}"/>
                    </a:ext>
                  </a:extLst>
                </p:cNvPr>
                <p:cNvSpPr/>
                <p:nvPr/>
              </p:nvSpPr>
              <p:spPr bwMode="auto">
                <a:xfrm>
                  <a:off x="8369549" y="2745130"/>
                  <a:ext cx="1926973" cy="1929494"/>
                </a:xfrm>
                <a:prstGeom prst="ellipse">
                  <a:avLst/>
                </a:prstGeom>
                <a:gradFill>
                  <a:gsLst>
                    <a:gs pos="0">
                      <a:schemeClr val="accent2">
                        <a:lumMod val="60000"/>
                        <a:lumOff val="40000"/>
                      </a:schemeClr>
                    </a:gs>
                    <a:gs pos="50000">
                      <a:schemeClr val="accent2"/>
                    </a:gs>
                  </a:gsLst>
                  <a:lin ang="2700000" scaled="1"/>
                </a:gradFill>
                <a:effectLst>
                  <a:outerShdw blurRad="177800" dist="152400" dir="2700000" algn="ctr" rotWithShape="0">
                    <a:schemeClr val="accent2">
                      <a:alpha val="20000"/>
                    </a:schemeClr>
                  </a:outerShdw>
                </a:effectLst>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ea"/>
                      <a:sym typeface="+mn-lt"/>
                    </a:rPr>
                    <a:t>动态建模</a:t>
                  </a:r>
                </a:p>
              </p:txBody>
            </p:sp>
          </p:grpSp>
        </p:grpSp>
      </p:grpSp>
    </p:spTree>
    <p:extLst>
      <p:ext uri="{BB962C8B-B14F-4D97-AF65-F5344CB8AC3E}">
        <p14:creationId xmlns:p14="http://schemas.microsoft.com/office/powerpoint/2010/main" val="356071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A00B7-F9FD-42F2-33B2-654718191A29}"/>
              </a:ext>
            </a:extLst>
          </p:cNvPr>
          <p:cNvSpPr>
            <a:spLocks noGrp="1"/>
          </p:cNvSpPr>
          <p:nvPr>
            <p:ph type="title"/>
          </p:nvPr>
        </p:nvSpPr>
        <p:spPr/>
        <p:txBody>
          <a:bodyPr/>
          <a:lstStyle/>
          <a:p>
            <a:r>
              <a:rPr lang="zh-CN" altLang="en-US" dirty="0"/>
              <a:t>内容建模</a:t>
            </a:r>
          </a:p>
        </p:txBody>
      </p:sp>
      <p:sp>
        <p:nvSpPr>
          <p:cNvPr id="3" name="灯片编号占位符 2">
            <a:extLst>
              <a:ext uri="{FF2B5EF4-FFF2-40B4-BE49-F238E27FC236}">
                <a16:creationId xmlns:a16="http://schemas.microsoft.com/office/drawing/2014/main" id="{79B07342-FFBE-13D8-CB86-B38D1D6B4C35}"/>
              </a:ext>
            </a:extLst>
          </p:cNvPr>
          <p:cNvSpPr>
            <a:spLocks noGrp="1"/>
          </p:cNvSpPr>
          <p:nvPr>
            <p:ph type="sldNum" sz="quarter" idx="12"/>
          </p:nvPr>
        </p:nvSpPr>
        <p:spPr/>
        <p:txBody>
          <a:bodyPr/>
          <a:lstStyle/>
          <a:p>
            <a:fld id="{7F65B630-C7FF-41C0-9923-C5E5E29EED81}" type="slidenum">
              <a:rPr lang="zh-CN" altLang="en-US" smtClean="0"/>
              <a:t>14</a:t>
            </a:fld>
            <a:endParaRPr lang="zh-CN" altLang="en-US"/>
          </a:p>
        </p:txBody>
      </p:sp>
      <p:sp>
        <p:nvSpPr>
          <p:cNvPr id="4" name="文本框 3">
            <a:extLst>
              <a:ext uri="{FF2B5EF4-FFF2-40B4-BE49-F238E27FC236}">
                <a16:creationId xmlns:a16="http://schemas.microsoft.com/office/drawing/2014/main" id="{13204037-FB23-255C-DF0A-D904F1D59286}"/>
              </a:ext>
            </a:extLst>
          </p:cNvPr>
          <p:cNvSpPr txBox="1"/>
          <p:nvPr/>
        </p:nvSpPr>
        <p:spPr>
          <a:xfrm>
            <a:off x="785068" y="1214926"/>
            <a:ext cx="3590990" cy="369332"/>
          </a:xfrm>
          <a:prstGeom prst="rect">
            <a:avLst/>
          </a:prstGeom>
          <a:noFill/>
        </p:spPr>
        <p:txBody>
          <a:bodyPr wrap="square" rtlCol="0">
            <a:spAutoFit/>
          </a:bodyPr>
          <a:lstStyle/>
          <a:p>
            <a:r>
              <a:rPr lang="zh-CN" altLang="en-US" dirty="0"/>
              <a:t>静态建模</a:t>
            </a:r>
          </a:p>
        </p:txBody>
      </p:sp>
      <p:pic>
        <p:nvPicPr>
          <p:cNvPr id="6" name="图片 5">
            <a:extLst>
              <a:ext uri="{FF2B5EF4-FFF2-40B4-BE49-F238E27FC236}">
                <a16:creationId xmlns:a16="http://schemas.microsoft.com/office/drawing/2014/main" id="{A99FD502-7D91-8421-305C-95F6BA137FAC}"/>
              </a:ext>
            </a:extLst>
          </p:cNvPr>
          <p:cNvPicPr>
            <a:picLocks noChangeAspect="1"/>
          </p:cNvPicPr>
          <p:nvPr/>
        </p:nvPicPr>
        <p:blipFill>
          <a:blip r:embed="rId2"/>
          <a:stretch>
            <a:fillRect/>
          </a:stretch>
        </p:blipFill>
        <p:spPr>
          <a:xfrm>
            <a:off x="2392416" y="1140408"/>
            <a:ext cx="7407167" cy="5514392"/>
          </a:xfrm>
          <a:prstGeom prst="rect">
            <a:avLst/>
          </a:prstGeom>
        </p:spPr>
      </p:pic>
    </p:spTree>
    <p:extLst>
      <p:ext uri="{BB962C8B-B14F-4D97-AF65-F5344CB8AC3E}">
        <p14:creationId xmlns:p14="http://schemas.microsoft.com/office/powerpoint/2010/main" val="1037187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A00B7-F9FD-42F2-33B2-654718191A29}"/>
              </a:ext>
            </a:extLst>
          </p:cNvPr>
          <p:cNvSpPr>
            <a:spLocks noGrp="1"/>
          </p:cNvSpPr>
          <p:nvPr>
            <p:ph type="title"/>
          </p:nvPr>
        </p:nvSpPr>
        <p:spPr/>
        <p:txBody>
          <a:bodyPr/>
          <a:lstStyle/>
          <a:p>
            <a:r>
              <a:rPr lang="zh-CN" altLang="en-US" dirty="0"/>
              <a:t>内容建模</a:t>
            </a:r>
          </a:p>
        </p:txBody>
      </p:sp>
      <p:sp>
        <p:nvSpPr>
          <p:cNvPr id="3" name="灯片编号占位符 2">
            <a:extLst>
              <a:ext uri="{FF2B5EF4-FFF2-40B4-BE49-F238E27FC236}">
                <a16:creationId xmlns:a16="http://schemas.microsoft.com/office/drawing/2014/main" id="{79B07342-FFBE-13D8-CB86-B38D1D6B4C3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13204037-FB23-255C-DF0A-D904F1D59286}"/>
              </a:ext>
            </a:extLst>
          </p:cNvPr>
          <p:cNvSpPr txBox="1"/>
          <p:nvPr/>
        </p:nvSpPr>
        <p:spPr>
          <a:xfrm>
            <a:off x="2403281" y="583707"/>
            <a:ext cx="35909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F2F2F"/>
                </a:solidFill>
                <a:latin typeface="Arial"/>
                <a:ea typeface="微软雅黑"/>
              </a:rPr>
              <a:t>动态</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建模</a:t>
            </a:r>
          </a:p>
        </p:txBody>
      </p:sp>
      <p:pic>
        <p:nvPicPr>
          <p:cNvPr id="8" name="图片 7">
            <a:extLst>
              <a:ext uri="{FF2B5EF4-FFF2-40B4-BE49-F238E27FC236}">
                <a16:creationId xmlns:a16="http://schemas.microsoft.com/office/drawing/2014/main" id="{DDA66029-9241-839C-E463-DC77F5780ED0}"/>
              </a:ext>
            </a:extLst>
          </p:cNvPr>
          <p:cNvPicPr>
            <a:picLocks noChangeAspect="1"/>
          </p:cNvPicPr>
          <p:nvPr/>
        </p:nvPicPr>
        <p:blipFill>
          <a:blip r:embed="rId2"/>
          <a:stretch>
            <a:fillRect/>
          </a:stretch>
        </p:blipFill>
        <p:spPr>
          <a:xfrm>
            <a:off x="1352939" y="1536746"/>
            <a:ext cx="8682241" cy="4775366"/>
          </a:xfrm>
          <a:prstGeom prst="rect">
            <a:avLst/>
          </a:prstGeom>
        </p:spPr>
      </p:pic>
      <p:sp>
        <p:nvSpPr>
          <p:cNvPr id="9" name="文本框 8">
            <a:extLst>
              <a:ext uri="{FF2B5EF4-FFF2-40B4-BE49-F238E27FC236}">
                <a16:creationId xmlns:a16="http://schemas.microsoft.com/office/drawing/2014/main" id="{C36506B2-7897-FE1C-556C-8D86B6F3A3DB}"/>
              </a:ext>
            </a:extLst>
          </p:cNvPr>
          <p:cNvSpPr txBox="1"/>
          <p:nvPr/>
        </p:nvSpPr>
        <p:spPr>
          <a:xfrm>
            <a:off x="660400" y="1177116"/>
            <a:ext cx="2549331" cy="369332"/>
          </a:xfrm>
          <a:prstGeom prst="rect">
            <a:avLst/>
          </a:prstGeom>
          <a:noFill/>
        </p:spPr>
        <p:txBody>
          <a:bodyPr wrap="square" rtlCol="0">
            <a:spAutoFit/>
          </a:bodyPr>
          <a:lstStyle/>
          <a:p>
            <a:r>
              <a:rPr lang="zh-CN" altLang="en-US" dirty="0"/>
              <a:t>购买商品的过程图：</a:t>
            </a:r>
          </a:p>
        </p:txBody>
      </p:sp>
    </p:spTree>
    <p:extLst>
      <p:ext uri="{BB962C8B-B14F-4D97-AF65-F5344CB8AC3E}">
        <p14:creationId xmlns:p14="http://schemas.microsoft.com/office/powerpoint/2010/main" val="1888406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C79F-F572-4D49-1D7C-9C541C81001E}"/>
              </a:ext>
            </a:extLst>
          </p:cNvPr>
          <p:cNvSpPr>
            <a:spLocks noGrp="1"/>
          </p:cNvSpPr>
          <p:nvPr>
            <p:ph type="title"/>
          </p:nvPr>
        </p:nvSpPr>
        <p:spPr/>
        <p:txBody>
          <a:bodyPr/>
          <a:lstStyle/>
          <a:p>
            <a:r>
              <a:rPr lang="zh-CN" altLang="en-US" dirty="0"/>
              <a:t>超文本建模</a:t>
            </a:r>
          </a:p>
        </p:txBody>
      </p:sp>
      <p:sp>
        <p:nvSpPr>
          <p:cNvPr id="3" name="灯片编号占位符 2">
            <a:extLst>
              <a:ext uri="{FF2B5EF4-FFF2-40B4-BE49-F238E27FC236}">
                <a16:creationId xmlns:a16="http://schemas.microsoft.com/office/drawing/2014/main" id="{CE4ADACC-CEEC-9969-F63D-CCA31A1B0065}"/>
              </a:ext>
            </a:extLst>
          </p:cNvPr>
          <p:cNvSpPr>
            <a:spLocks noGrp="1"/>
          </p:cNvSpPr>
          <p:nvPr>
            <p:ph type="sldNum" sz="quarter" idx="12"/>
          </p:nvPr>
        </p:nvSpPr>
        <p:spPr/>
        <p:txBody>
          <a:bodyPr/>
          <a:lstStyle/>
          <a:p>
            <a:fld id="{7F65B630-C7FF-41C0-9923-C5E5E29EED81}" type="slidenum">
              <a:rPr lang="zh-CN" altLang="en-US" smtClean="0"/>
              <a:t>16</a:t>
            </a:fld>
            <a:endParaRPr lang="zh-CN" altLang="en-US"/>
          </a:p>
        </p:txBody>
      </p:sp>
      <p:pic>
        <p:nvPicPr>
          <p:cNvPr id="6" name="图片 5">
            <a:extLst>
              <a:ext uri="{FF2B5EF4-FFF2-40B4-BE49-F238E27FC236}">
                <a16:creationId xmlns:a16="http://schemas.microsoft.com/office/drawing/2014/main" id="{C5549F0B-B05A-1D41-4D35-98A1526451C4}"/>
              </a:ext>
            </a:extLst>
          </p:cNvPr>
          <p:cNvPicPr>
            <a:picLocks noChangeAspect="1"/>
          </p:cNvPicPr>
          <p:nvPr/>
        </p:nvPicPr>
        <p:blipFill>
          <a:blip r:embed="rId2"/>
          <a:stretch>
            <a:fillRect/>
          </a:stretch>
        </p:blipFill>
        <p:spPr>
          <a:xfrm>
            <a:off x="2099388" y="1047361"/>
            <a:ext cx="9838362" cy="5626563"/>
          </a:xfrm>
          <a:prstGeom prst="rect">
            <a:avLst/>
          </a:prstGeom>
        </p:spPr>
      </p:pic>
      <p:sp>
        <p:nvSpPr>
          <p:cNvPr id="7" name="文本框 6">
            <a:extLst>
              <a:ext uri="{FF2B5EF4-FFF2-40B4-BE49-F238E27FC236}">
                <a16:creationId xmlns:a16="http://schemas.microsoft.com/office/drawing/2014/main" id="{BF54A163-ED46-1B54-5111-508DFCBBF0BA}"/>
              </a:ext>
            </a:extLst>
          </p:cNvPr>
          <p:cNvSpPr txBox="1"/>
          <p:nvPr/>
        </p:nvSpPr>
        <p:spPr>
          <a:xfrm>
            <a:off x="660400" y="1047361"/>
            <a:ext cx="1175657" cy="369332"/>
          </a:xfrm>
          <a:prstGeom prst="rect">
            <a:avLst/>
          </a:prstGeom>
          <a:noFill/>
        </p:spPr>
        <p:txBody>
          <a:bodyPr wrap="square" rtlCol="0">
            <a:spAutoFit/>
          </a:bodyPr>
          <a:lstStyle/>
          <a:p>
            <a:r>
              <a:rPr lang="zh-CN" altLang="en-US" dirty="0"/>
              <a:t>静态建模</a:t>
            </a:r>
          </a:p>
        </p:txBody>
      </p:sp>
    </p:spTree>
    <p:extLst>
      <p:ext uri="{BB962C8B-B14F-4D97-AF65-F5344CB8AC3E}">
        <p14:creationId xmlns:p14="http://schemas.microsoft.com/office/powerpoint/2010/main" val="1555350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C79F-F572-4D49-1D7C-9C541C81001E}"/>
              </a:ext>
            </a:extLst>
          </p:cNvPr>
          <p:cNvSpPr>
            <a:spLocks noGrp="1"/>
          </p:cNvSpPr>
          <p:nvPr>
            <p:ph type="title"/>
          </p:nvPr>
        </p:nvSpPr>
        <p:spPr/>
        <p:txBody>
          <a:bodyPr/>
          <a:lstStyle/>
          <a:p>
            <a:r>
              <a:rPr lang="zh-CN" altLang="en-US" dirty="0"/>
              <a:t>超文本建模</a:t>
            </a:r>
          </a:p>
        </p:txBody>
      </p:sp>
      <p:sp>
        <p:nvSpPr>
          <p:cNvPr id="3" name="灯片编号占位符 2">
            <a:extLst>
              <a:ext uri="{FF2B5EF4-FFF2-40B4-BE49-F238E27FC236}">
                <a16:creationId xmlns:a16="http://schemas.microsoft.com/office/drawing/2014/main" id="{CE4ADACC-CEEC-9969-F63D-CCA31A1B00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BF54A163-ED46-1B54-5111-508DFCBBF0BA}"/>
              </a:ext>
            </a:extLst>
          </p:cNvPr>
          <p:cNvSpPr txBox="1"/>
          <p:nvPr/>
        </p:nvSpPr>
        <p:spPr>
          <a:xfrm>
            <a:off x="660400" y="1047361"/>
            <a:ext cx="11756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F2F2F"/>
                </a:solidFill>
                <a:latin typeface="Arial"/>
                <a:ea typeface="微软雅黑"/>
              </a:rPr>
              <a:t>动</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态建模</a:t>
            </a:r>
          </a:p>
        </p:txBody>
      </p:sp>
      <p:pic>
        <p:nvPicPr>
          <p:cNvPr id="5" name="图片 4">
            <a:extLst>
              <a:ext uri="{FF2B5EF4-FFF2-40B4-BE49-F238E27FC236}">
                <a16:creationId xmlns:a16="http://schemas.microsoft.com/office/drawing/2014/main" id="{D87B643E-3607-87FD-A791-4D1BC8B7E671}"/>
              </a:ext>
            </a:extLst>
          </p:cNvPr>
          <p:cNvPicPr>
            <a:picLocks noChangeAspect="1"/>
          </p:cNvPicPr>
          <p:nvPr/>
        </p:nvPicPr>
        <p:blipFill>
          <a:blip r:embed="rId2"/>
          <a:stretch>
            <a:fillRect/>
          </a:stretch>
        </p:blipFill>
        <p:spPr>
          <a:xfrm>
            <a:off x="1836057" y="1028700"/>
            <a:ext cx="9266723" cy="5273497"/>
          </a:xfrm>
          <a:prstGeom prst="rect">
            <a:avLst/>
          </a:prstGeom>
        </p:spPr>
      </p:pic>
    </p:spTree>
    <p:extLst>
      <p:ext uri="{BB962C8B-B14F-4D97-AF65-F5344CB8AC3E}">
        <p14:creationId xmlns:p14="http://schemas.microsoft.com/office/powerpoint/2010/main" val="1718152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C79F-F572-4D49-1D7C-9C541C81001E}"/>
              </a:ext>
            </a:extLst>
          </p:cNvPr>
          <p:cNvSpPr>
            <a:spLocks noGrp="1"/>
          </p:cNvSpPr>
          <p:nvPr>
            <p:ph type="title"/>
          </p:nvPr>
        </p:nvSpPr>
        <p:spPr/>
        <p:txBody>
          <a:bodyPr/>
          <a:lstStyle/>
          <a:p>
            <a:r>
              <a:rPr lang="zh-CN" altLang="en-US" dirty="0"/>
              <a:t>适应性建模</a:t>
            </a:r>
          </a:p>
        </p:txBody>
      </p:sp>
      <p:sp>
        <p:nvSpPr>
          <p:cNvPr id="3" name="灯片编号占位符 2">
            <a:extLst>
              <a:ext uri="{FF2B5EF4-FFF2-40B4-BE49-F238E27FC236}">
                <a16:creationId xmlns:a16="http://schemas.microsoft.com/office/drawing/2014/main" id="{CE4ADACC-CEEC-9969-F63D-CCA31A1B00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BF54A163-ED46-1B54-5111-508DFCBBF0BA}"/>
              </a:ext>
            </a:extLst>
          </p:cNvPr>
          <p:cNvSpPr txBox="1"/>
          <p:nvPr/>
        </p:nvSpPr>
        <p:spPr>
          <a:xfrm>
            <a:off x="660400" y="1047361"/>
            <a:ext cx="5908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针对用户，登录后可以管理个人信息与订单状态</a:t>
            </a:r>
          </a:p>
        </p:txBody>
      </p:sp>
      <p:pic>
        <p:nvPicPr>
          <p:cNvPr id="6" name="图片 5">
            <a:extLst>
              <a:ext uri="{FF2B5EF4-FFF2-40B4-BE49-F238E27FC236}">
                <a16:creationId xmlns:a16="http://schemas.microsoft.com/office/drawing/2014/main" id="{657E35B0-2837-3D24-C13D-F413FCB7AFAF}"/>
              </a:ext>
            </a:extLst>
          </p:cNvPr>
          <p:cNvPicPr>
            <a:picLocks noChangeAspect="1"/>
          </p:cNvPicPr>
          <p:nvPr/>
        </p:nvPicPr>
        <p:blipFill>
          <a:blip r:embed="rId2"/>
          <a:stretch>
            <a:fillRect/>
          </a:stretch>
        </p:blipFill>
        <p:spPr>
          <a:xfrm>
            <a:off x="885608" y="1450137"/>
            <a:ext cx="9487722" cy="4474899"/>
          </a:xfrm>
          <a:prstGeom prst="rect">
            <a:avLst/>
          </a:prstGeom>
        </p:spPr>
      </p:pic>
    </p:spTree>
    <p:extLst>
      <p:ext uri="{BB962C8B-B14F-4D97-AF65-F5344CB8AC3E}">
        <p14:creationId xmlns:p14="http://schemas.microsoft.com/office/powerpoint/2010/main" val="1750882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C79F-F572-4D49-1D7C-9C541C81001E}"/>
              </a:ext>
            </a:extLst>
          </p:cNvPr>
          <p:cNvSpPr>
            <a:spLocks noGrp="1"/>
          </p:cNvSpPr>
          <p:nvPr>
            <p:ph type="title"/>
          </p:nvPr>
        </p:nvSpPr>
        <p:spPr/>
        <p:txBody>
          <a:bodyPr/>
          <a:lstStyle/>
          <a:p>
            <a:r>
              <a:rPr lang="zh-CN" altLang="en-US" dirty="0"/>
              <a:t>适应性建模</a:t>
            </a:r>
          </a:p>
        </p:txBody>
      </p:sp>
      <p:sp>
        <p:nvSpPr>
          <p:cNvPr id="3" name="灯片编号占位符 2">
            <a:extLst>
              <a:ext uri="{FF2B5EF4-FFF2-40B4-BE49-F238E27FC236}">
                <a16:creationId xmlns:a16="http://schemas.microsoft.com/office/drawing/2014/main" id="{CE4ADACC-CEEC-9969-F63D-CCA31A1B00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BF54A163-ED46-1B54-5111-508DFCBBF0BA}"/>
              </a:ext>
            </a:extLst>
          </p:cNvPr>
          <p:cNvSpPr txBox="1"/>
          <p:nvPr/>
        </p:nvSpPr>
        <p:spPr>
          <a:xfrm>
            <a:off x="529772" y="1047361"/>
            <a:ext cx="58057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对管理员，管理订单、商品、用户等的信息</a:t>
            </a:r>
          </a:p>
        </p:txBody>
      </p:sp>
      <p:pic>
        <p:nvPicPr>
          <p:cNvPr id="5" name="图片 4">
            <a:extLst>
              <a:ext uri="{FF2B5EF4-FFF2-40B4-BE49-F238E27FC236}">
                <a16:creationId xmlns:a16="http://schemas.microsoft.com/office/drawing/2014/main" id="{7665370C-6B64-C585-5A8B-C73EDA70A819}"/>
              </a:ext>
            </a:extLst>
          </p:cNvPr>
          <p:cNvPicPr>
            <a:picLocks noChangeAspect="1"/>
          </p:cNvPicPr>
          <p:nvPr/>
        </p:nvPicPr>
        <p:blipFill>
          <a:blip r:embed="rId2"/>
          <a:stretch>
            <a:fillRect/>
          </a:stretch>
        </p:blipFill>
        <p:spPr>
          <a:xfrm>
            <a:off x="598964" y="1435354"/>
            <a:ext cx="10981372" cy="5067739"/>
          </a:xfrm>
          <a:prstGeom prst="rect">
            <a:avLst/>
          </a:prstGeom>
        </p:spPr>
      </p:pic>
    </p:spTree>
    <p:extLst>
      <p:ext uri="{BB962C8B-B14F-4D97-AF65-F5344CB8AC3E}">
        <p14:creationId xmlns:p14="http://schemas.microsoft.com/office/powerpoint/2010/main" val="224906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40080D-F44F-4286-BA93-F1AF2537C377}"/>
              </a:ext>
            </a:extLst>
          </p:cNvPr>
          <p:cNvSpPr>
            <a:spLocks noGrp="1"/>
          </p:cNvSpPr>
          <p:nvPr>
            <p:ph type="sldNum" sz="quarter" idx="12"/>
          </p:nvPr>
        </p:nvSpPr>
        <p:spPr/>
        <p:txBody>
          <a:bodyPr/>
          <a:lstStyle/>
          <a:p>
            <a:fld id="{7F65B630-C7FF-41C0-9923-C5E5E29EED81}" type="slidenum">
              <a:rPr lang="en-US" altLang="zh-CN" smtClean="0">
                <a:cs typeface="+mn-ea"/>
                <a:sym typeface="+mn-lt"/>
              </a:rPr>
              <a:pPr/>
              <a:t>2</a:t>
            </a:fld>
            <a:endParaRPr lang="en-US" altLang="zh-CN">
              <a:cs typeface="+mn-ea"/>
              <a:sym typeface="+mn-lt"/>
            </a:endParaRPr>
          </a:p>
        </p:txBody>
      </p:sp>
      <p:grpSp>
        <p:nvGrpSpPr>
          <p:cNvPr id="7" name="组合 6">
            <a:extLst>
              <a:ext uri="{FF2B5EF4-FFF2-40B4-BE49-F238E27FC236}">
                <a16:creationId xmlns:a16="http://schemas.microsoft.com/office/drawing/2014/main" id="{E6E4B2CF-E75A-70AE-A7A7-77049AECC4AF}"/>
              </a:ext>
            </a:extLst>
          </p:cNvPr>
          <p:cNvGrpSpPr/>
          <p:nvPr/>
        </p:nvGrpSpPr>
        <p:grpSpPr>
          <a:xfrm>
            <a:off x="107322" y="1367773"/>
            <a:ext cx="9327368" cy="3697144"/>
            <a:chOff x="107322" y="1367773"/>
            <a:chExt cx="9327368" cy="3697144"/>
          </a:xfrm>
        </p:grpSpPr>
        <p:grpSp>
          <p:nvGrpSpPr>
            <p:cNvPr id="6" name="组合 5">
              <a:extLst>
                <a:ext uri="{FF2B5EF4-FFF2-40B4-BE49-F238E27FC236}">
                  <a16:creationId xmlns:a16="http://schemas.microsoft.com/office/drawing/2014/main" id="{9ACE77A7-0B46-966D-65D4-D07BB5E0D337}"/>
                </a:ext>
              </a:extLst>
            </p:cNvPr>
            <p:cNvGrpSpPr/>
            <p:nvPr/>
          </p:nvGrpSpPr>
          <p:grpSpPr>
            <a:xfrm>
              <a:off x="107322" y="3519714"/>
              <a:ext cx="9327368" cy="1545203"/>
              <a:chOff x="107322" y="3429000"/>
              <a:chExt cx="9327368" cy="1545203"/>
            </a:xfrm>
          </p:grpSpPr>
          <p:grpSp>
            <p:nvGrpSpPr>
              <p:cNvPr id="12" name="组合 11">
                <a:extLst>
                  <a:ext uri="{FF2B5EF4-FFF2-40B4-BE49-F238E27FC236}">
                    <a16:creationId xmlns:a16="http://schemas.microsoft.com/office/drawing/2014/main" id="{A49AC035-9083-6EEC-80F3-12AD96909AB0}"/>
                  </a:ext>
                </a:extLst>
              </p:cNvPr>
              <p:cNvGrpSpPr/>
              <p:nvPr/>
            </p:nvGrpSpPr>
            <p:grpSpPr>
              <a:xfrm>
                <a:off x="107322" y="3429000"/>
                <a:ext cx="2331842" cy="1534886"/>
                <a:chOff x="-42506" y="3130842"/>
                <a:chExt cx="2331842" cy="1534886"/>
              </a:xfrm>
            </p:grpSpPr>
            <p:sp>
              <p:nvSpPr>
                <p:cNvPr id="25" name="椭圆 24">
                  <a:extLst>
                    <a:ext uri="{FF2B5EF4-FFF2-40B4-BE49-F238E27FC236}">
                      <a16:creationId xmlns:a16="http://schemas.microsoft.com/office/drawing/2014/main" id="{B06797E1-7895-7C78-E703-4AB0885623C2}"/>
                    </a:ext>
                  </a:extLst>
                </p:cNvPr>
                <p:cNvSpPr/>
                <p:nvPr/>
              </p:nvSpPr>
              <p:spPr bwMode="auto">
                <a:xfrm>
                  <a:off x="689708" y="3130842"/>
                  <a:ext cx="736786" cy="738000"/>
                </a:xfrm>
                <a:prstGeom prst="ellipse">
                  <a:avLst/>
                </a:prstGeom>
                <a:gradFill>
                  <a:gsLst>
                    <a:gs pos="0">
                      <a:schemeClr val="accent1">
                        <a:lumMod val="60000"/>
                        <a:lumOff val="40000"/>
                      </a:schemeClr>
                    </a:gs>
                    <a:gs pos="50000">
                      <a:schemeClr val="accent1"/>
                    </a:gs>
                  </a:gsLst>
                  <a:lin ang="2700000" scaled="1"/>
                </a:gradFill>
                <a:ln>
                  <a:no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cs typeface="+mn-ea"/>
                      <a:sym typeface="+mn-lt"/>
                    </a:rPr>
                    <a:t>01</a:t>
                  </a:r>
                  <a:endParaRPr kumimoji="1" lang="zh-CN" altLang="en-US" sz="2000" b="1" dirty="0">
                    <a:solidFill>
                      <a:schemeClr val="bg1"/>
                    </a:solidFill>
                    <a:cs typeface="+mn-ea"/>
                    <a:sym typeface="+mn-lt"/>
                  </a:endParaRPr>
                </a:p>
              </p:txBody>
            </p:sp>
            <p:sp>
              <p:nvSpPr>
                <p:cNvPr id="26" name="矩形: 圆角 25">
                  <a:extLst>
                    <a:ext uri="{FF2B5EF4-FFF2-40B4-BE49-F238E27FC236}">
                      <a16:creationId xmlns:a16="http://schemas.microsoft.com/office/drawing/2014/main" id="{07175DE2-7221-9A58-8229-700B792F64D2}"/>
                    </a:ext>
                  </a:extLst>
                </p:cNvPr>
                <p:cNvSpPr/>
                <p:nvPr/>
              </p:nvSpPr>
              <p:spPr>
                <a:xfrm>
                  <a:off x="-42506" y="4084073"/>
                  <a:ext cx="2331842" cy="581655"/>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cs typeface="+mn-ea"/>
                      <a:sym typeface="+mn-lt"/>
                    </a:rPr>
                    <a:t>项目建议书</a:t>
                  </a:r>
                  <a:endParaRPr kumimoji="1" lang="en-US" altLang="zh-CN" sz="2400" b="1" dirty="0">
                    <a:solidFill>
                      <a:schemeClr val="tx1"/>
                    </a:solidFill>
                    <a:cs typeface="+mn-ea"/>
                    <a:sym typeface="+mn-lt"/>
                  </a:endParaRPr>
                </a:p>
              </p:txBody>
            </p:sp>
          </p:grpSp>
          <p:grpSp>
            <p:nvGrpSpPr>
              <p:cNvPr id="13" name="组合 12">
                <a:extLst>
                  <a:ext uri="{FF2B5EF4-FFF2-40B4-BE49-F238E27FC236}">
                    <a16:creationId xmlns:a16="http://schemas.microsoft.com/office/drawing/2014/main" id="{BE1390AA-1473-8DD2-A725-3E44D4C36478}"/>
                  </a:ext>
                </a:extLst>
              </p:cNvPr>
              <p:cNvGrpSpPr/>
              <p:nvPr/>
            </p:nvGrpSpPr>
            <p:grpSpPr>
              <a:xfrm>
                <a:off x="2439164" y="3429000"/>
                <a:ext cx="2331842" cy="1534885"/>
                <a:chOff x="2384493" y="3130842"/>
                <a:chExt cx="2331842" cy="1534885"/>
              </a:xfrm>
            </p:grpSpPr>
            <p:sp>
              <p:nvSpPr>
                <p:cNvPr id="22" name="椭圆 21">
                  <a:extLst>
                    <a:ext uri="{FF2B5EF4-FFF2-40B4-BE49-F238E27FC236}">
                      <a16:creationId xmlns:a16="http://schemas.microsoft.com/office/drawing/2014/main" id="{6D3A37B8-7E09-F91B-D3EE-C604C565D35E}"/>
                    </a:ext>
                  </a:extLst>
                </p:cNvPr>
                <p:cNvSpPr/>
                <p:nvPr/>
              </p:nvSpPr>
              <p:spPr bwMode="auto">
                <a:xfrm>
                  <a:off x="3102015" y="3130842"/>
                  <a:ext cx="736786" cy="738000"/>
                </a:xfrm>
                <a:prstGeom prst="ellipse">
                  <a:avLst/>
                </a:prstGeom>
                <a:gradFill>
                  <a:gsLst>
                    <a:gs pos="0">
                      <a:schemeClr val="accent2">
                        <a:lumMod val="60000"/>
                        <a:lumOff val="40000"/>
                      </a:schemeClr>
                    </a:gs>
                    <a:gs pos="50000">
                      <a:schemeClr val="accent2"/>
                    </a:gs>
                  </a:gsLst>
                  <a:lin ang="2700000" scaled="1"/>
                </a:gradFill>
                <a:ln>
                  <a:noFill/>
                </a:ln>
                <a:effectLst>
                  <a:outerShdw blurRad="177800" dist="1524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cs typeface="+mn-ea"/>
                      <a:sym typeface="+mn-lt"/>
                    </a:rPr>
                    <a:t>02</a:t>
                  </a:r>
                  <a:endParaRPr kumimoji="1" lang="zh-CN" altLang="en-US" sz="2000" b="1" dirty="0">
                    <a:solidFill>
                      <a:schemeClr val="bg1"/>
                    </a:solidFill>
                    <a:cs typeface="+mn-ea"/>
                    <a:sym typeface="+mn-lt"/>
                  </a:endParaRPr>
                </a:p>
              </p:txBody>
            </p:sp>
            <p:sp>
              <p:nvSpPr>
                <p:cNvPr id="23" name="矩形: 圆角 22">
                  <a:extLst>
                    <a:ext uri="{FF2B5EF4-FFF2-40B4-BE49-F238E27FC236}">
                      <a16:creationId xmlns:a16="http://schemas.microsoft.com/office/drawing/2014/main" id="{25EE0B8E-63A0-1115-F30C-B7A7F404FA3B}"/>
                    </a:ext>
                  </a:extLst>
                </p:cNvPr>
                <p:cNvSpPr/>
                <p:nvPr/>
              </p:nvSpPr>
              <p:spPr>
                <a:xfrm>
                  <a:off x="2384493" y="4084072"/>
                  <a:ext cx="2331842" cy="581655"/>
                </a:xfrm>
                <a:prstGeom prst="roundRect">
                  <a:avLst>
                    <a:gd name="adj" fmla="val 50000"/>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cs typeface="+mn-ea"/>
                      <a:sym typeface="+mn-lt"/>
                    </a:rPr>
                    <a:t>项目需求</a:t>
                  </a:r>
                  <a:endParaRPr kumimoji="1" lang="en-US" altLang="zh-CN" sz="2400" b="1" dirty="0">
                    <a:solidFill>
                      <a:schemeClr val="tx1"/>
                    </a:solidFill>
                    <a:cs typeface="+mn-ea"/>
                    <a:sym typeface="+mn-lt"/>
                  </a:endParaRPr>
                </a:p>
              </p:txBody>
            </p:sp>
          </p:grpSp>
          <p:grpSp>
            <p:nvGrpSpPr>
              <p:cNvPr id="14" name="组合 13">
                <a:extLst>
                  <a:ext uri="{FF2B5EF4-FFF2-40B4-BE49-F238E27FC236}">
                    <a16:creationId xmlns:a16="http://schemas.microsoft.com/office/drawing/2014/main" id="{793F8C7B-D883-F9FE-505A-52524FCC547B}"/>
                  </a:ext>
                </a:extLst>
              </p:cNvPr>
              <p:cNvGrpSpPr/>
              <p:nvPr/>
            </p:nvGrpSpPr>
            <p:grpSpPr>
              <a:xfrm>
                <a:off x="4771006" y="3429000"/>
                <a:ext cx="2331842" cy="1540044"/>
                <a:chOff x="4811492" y="3130842"/>
                <a:chExt cx="2331842" cy="1540044"/>
              </a:xfrm>
            </p:grpSpPr>
            <p:sp>
              <p:nvSpPr>
                <p:cNvPr id="19" name="椭圆 18">
                  <a:extLst>
                    <a:ext uri="{FF2B5EF4-FFF2-40B4-BE49-F238E27FC236}">
                      <a16:creationId xmlns:a16="http://schemas.microsoft.com/office/drawing/2014/main" id="{DDD5016D-8B0D-E125-3A41-DEC3438EE18D}"/>
                    </a:ext>
                  </a:extLst>
                </p:cNvPr>
                <p:cNvSpPr/>
                <p:nvPr/>
              </p:nvSpPr>
              <p:spPr bwMode="auto">
                <a:xfrm>
                  <a:off x="5609020" y="3130842"/>
                  <a:ext cx="736786" cy="738000"/>
                </a:xfrm>
                <a:prstGeom prst="ellipse">
                  <a:avLst/>
                </a:prstGeom>
                <a:gradFill>
                  <a:gsLst>
                    <a:gs pos="0">
                      <a:schemeClr val="accent1">
                        <a:lumMod val="60000"/>
                        <a:lumOff val="40000"/>
                      </a:schemeClr>
                    </a:gs>
                    <a:gs pos="50000">
                      <a:schemeClr val="accent1"/>
                    </a:gs>
                  </a:gsLst>
                  <a:lin ang="2700000" scaled="1"/>
                </a:gradFill>
                <a:ln>
                  <a:no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cs typeface="+mn-ea"/>
                      <a:sym typeface="+mn-lt"/>
                    </a:rPr>
                    <a:t>03</a:t>
                  </a:r>
                  <a:endParaRPr kumimoji="1" lang="zh-CN" altLang="en-US" sz="2000" b="1" dirty="0">
                    <a:solidFill>
                      <a:schemeClr val="bg1"/>
                    </a:solidFill>
                    <a:cs typeface="+mn-ea"/>
                    <a:sym typeface="+mn-lt"/>
                  </a:endParaRPr>
                </a:p>
              </p:txBody>
            </p:sp>
            <p:sp>
              <p:nvSpPr>
                <p:cNvPr id="20" name="矩形: 圆角 19">
                  <a:extLst>
                    <a:ext uri="{FF2B5EF4-FFF2-40B4-BE49-F238E27FC236}">
                      <a16:creationId xmlns:a16="http://schemas.microsoft.com/office/drawing/2014/main" id="{00B59723-C344-C1B3-914F-37874A88C9C2}"/>
                    </a:ext>
                  </a:extLst>
                </p:cNvPr>
                <p:cNvSpPr/>
                <p:nvPr/>
              </p:nvSpPr>
              <p:spPr>
                <a:xfrm>
                  <a:off x="4811492" y="4089231"/>
                  <a:ext cx="2331842" cy="581655"/>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cs typeface="+mn-ea"/>
                      <a:sym typeface="+mn-lt"/>
                    </a:rPr>
                    <a:t>应用建模</a:t>
                  </a:r>
                  <a:endParaRPr kumimoji="1" lang="en-US" altLang="zh-CN" sz="2400" b="1" dirty="0">
                    <a:solidFill>
                      <a:schemeClr val="tx1"/>
                    </a:solidFill>
                    <a:cs typeface="+mn-ea"/>
                    <a:sym typeface="+mn-lt"/>
                  </a:endParaRPr>
                </a:p>
              </p:txBody>
            </p:sp>
          </p:grpSp>
          <p:grpSp>
            <p:nvGrpSpPr>
              <p:cNvPr id="15" name="组合 14">
                <a:extLst>
                  <a:ext uri="{FF2B5EF4-FFF2-40B4-BE49-F238E27FC236}">
                    <a16:creationId xmlns:a16="http://schemas.microsoft.com/office/drawing/2014/main" id="{F628196E-B3B7-68F5-3076-B07A3C37EC2B}"/>
                  </a:ext>
                </a:extLst>
              </p:cNvPr>
              <p:cNvGrpSpPr/>
              <p:nvPr/>
            </p:nvGrpSpPr>
            <p:grpSpPr>
              <a:xfrm>
                <a:off x="7102848" y="3429000"/>
                <a:ext cx="2331842" cy="1545203"/>
                <a:chOff x="7238492" y="3130842"/>
                <a:chExt cx="2331842" cy="1545203"/>
              </a:xfrm>
            </p:grpSpPr>
            <p:sp>
              <p:nvSpPr>
                <p:cNvPr id="16" name="椭圆 15">
                  <a:extLst>
                    <a:ext uri="{FF2B5EF4-FFF2-40B4-BE49-F238E27FC236}">
                      <a16:creationId xmlns:a16="http://schemas.microsoft.com/office/drawing/2014/main" id="{C503F22C-BE5E-C025-AE96-2EAAA0CC9FC5}"/>
                    </a:ext>
                  </a:extLst>
                </p:cNvPr>
                <p:cNvSpPr/>
                <p:nvPr/>
              </p:nvSpPr>
              <p:spPr bwMode="auto">
                <a:xfrm>
                  <a:off x="7962953" y="3130842"/>
                  <a:ext cx="736786" cy="738000"/>
                </a:xfrm>
                <a:prstGeom prst="ellipse">
                  <a:avLst/>
                </a:prstGeom>
                <a:gradFill>
                  <a:gsLst>
                    <a:gs pos="0">
                      <a:schemeClr val="accent2">
                        <a:lumMod val="60000"/>
                        <a:lumOff val="40000"/>
                      </a:schemeClr>
                    </a:gs>
                    <a:gs pos="50000">
                      <a:schemeClr val="accent2"/>
                    </a:gs>
                  </a:gsLst>
                  <a:lin ang="2700000" scaled="1"/>
                </a:gradFill>
                <a:ln>
                  <a:noFill/>
                </a:ln>
                <a:effectLst>
                  <a:outerShdw blurRad="177800" dist="1524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cs typeface="+mn-ea"/>
                      <a:sym typeface="+mn-lt"/>
                    </a:rPr>
                    <a:t>04</a:t>
                  </a:r>
                  <a:endParaRPr kumimoji="1" lang="zh-CN" altLang="en-US" sz="2000" b="1" dirty="0">
                    <a:solidFill>
                      <a:schemeClr val="bg1"/>
                    </a:solidFill>
                    <a:cs typeface="+mn-ea"/>
                    <a:sym typeface="+mn-lt"/>
                  </a:endParaRPr>
                </a:p>
              </p:txBody>
            </p:sp>
            <p:sp>
              <p:nvSpPr>
                <p:cNvPr id="17" name="矩形: 圆角 16">
                  <a:extLst>
                    <a:ext uri="{FF2B5EF4-FFF2-40B4-BE49-F238E27FC236}">
                      <a16:creationId xmlns:a16="http://schemas.microsoft.com/office/drawing/2014/main" id="{9C363A71-9AD2-33A1-0E4D-C844C8E5F90A}"/>
                    </a:ext>
                  </a:extLst>
                </p:cNvPr>
                <p:cNvSpPr/>
                <p:nvPr/>
              </p:nvSpPr>
              <p:spPr>
                <a:xfrm>
                  <a:off x="7238492" y="4094390"/>
                  <a:ext cx="2331842" cy="581655"/>
                </a:xfrm>
                <a:prstGeom prst="roundRect">
                  <a:avLst>
                    <a:gd name="adj" fmla="val 50000"/>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cs typeface="+mn-ea"/>
                      <a:sym typeface="+mn-lt"/>
                    </a:rPr>
                    <a:t>架构设计</a:t>
                  </a:r>
                  <a:endParaRPr kumimoji="1" lang="en-US" altLang="zh-CN" sz="2400" b="1" dirty="0">
                    <a:solidFill>
                      <a:schemeClr val="tx1"/>
                    </a:solidFill>
                    <a:cs typeface="+mn-ea"/>
                    <a:sym typeface="+mn-lt"/>
                  </a:endParaRPr>
                </a:p>
              </p:txBody>
            </p:sp>
          </p:grpSp>
        </p:grpSp>
        <p:grpSp>
          <p:nvGrpSpPr>
            <p:cNvPr id="4" name="组合 3">
              <a:extLst>
                <a:ext uri="{FF2B5EF4-FFF2-40B4-BE49-F238E27FC236}">
                  <a16:creationId xmlns:a16="http://schemas.microsoft.com/office/drawing/2014/main" id="{7D91A7A3-A95C-0C03-3506-C3FD7176DF77}"/>
                </a:ext>
              </a:extLst>
            </p:cNvPr>
            <p:cNvGrpSpPr/>
            <p:nvPr/>
          </p:nvGrpSpPr>
          <p:grpSpPr>
            <a:xfrm>
              <a:off x="5007317" y="1367773"/>
              <a:ext cx="2177366" cy="1107996"/>
              <a:chOff x="5007317" y="1121033"/>
              <a:chExt cx="2177366" cy="1107996"/>
            </a:xfrm>
          </p:grpSpPr>
          <p:cxnSp>
            <p:nvCxnSpPr>
              <p:cNvPr id="29" name="直接连接符 28">
                <a:extLst>
                  <a:ext uri="{FF2B5EF4-FFF2-40B4-BE49-F238E27FC236}">
                    <a16:creationId xmlns:a16="http://schemas.microsoft.com/office/drawing/2014/main" id="{913F3088-7865-E4D2-589E-E8D10058E77E}"/>
                  </a:ext>
                </a:extLst>
              </p:cNvPr>
              <p:cNvCxnSpPr>
                <a:cxnSpLocks/>
              </p:cNvCxnSpPr>
              <p:nvPr/>
            </p:nvCxnSpPr>
            <p:spPr>
              <a:xfrm>
                <a:off x="5257104" y="2229029"/>
                <a:ext cx="1677792" cy="0"/>
              </a:xfrm>
              <a:prstGeom prst="line">
                <a:avLst/>
              </a:prstGeom>
              <a:ln w="31750">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68C9F51-8558-134E-1185-61245D34DB05}"/>
                  </a:ext>
                </a:extLst>
              </p:cNvPr>
              <p:cNvSpPr txBox="1"/>
              <p:nvPr/>
            </p:nvSpPr>
            <p:spPr>
              <a:xfrm>
                <a:off x="5007317" y="1121033"/>
                <a:ext cx="2177366" cy="1107996"/>
              </a:xfrm>
              <a:prstGeom prst="rect">
                <a:avLst/>
              </a:prstGeom>
              <a:noFill/>
            </p:spPr>
            <p:txBody>
              <a:bodyPr wrap="square" rtlCol="0">
                <a:spAutoFit/>
              </a:bodyPr>
              <a:lstStyle/>
              <a:p>
                <a:pPr algn="ctr"/>
                <a:r>
                  <a:rPr lang="zh-CN" altLang="en-US" sz="6600" b="1"/>
                  <a:t>目录</a:t>
                </a:r>
              </a:p>
            </p:txBody>
          </p:sp>
        </p:grpSp>
      </p:grpSp>
      <p:sp>
        <p:nvSpPr>
          <p:cNvPr id="5" name="椭圆 4">
            <a:extLst>
              <a:ext uri="{FF2B5EF4-FFF2-40B4-BE49-F238E27FC236}">
                <a16:creationId xmlns:a16="http://schemas.microsoft.com/office/drawing/2014/main" id="{97BC099A-4761-23C5-1017-72D781DD2070}"/>
              </a:ext>
            </a:extLst>
          </p:cNvPr>
          <p:cNvSpPr/>
          <p:nvPr/>
        </p:nvSpPr>
        <p:spPr bwMode="auto">
          <a:xfrm>
            <a:off x="10188176" y="3519714"/>
            <a:ext cx="736786" cy="738000"/>
          </a:xfrm>
          <a:prstGeom prst="ellipse">
            <a:avLst/>
          </a:prstGeom>
          <a:gradFill>
            <a:gsLst>
              <a:gs pos="0">
                <a:schemeClr val="accent1">
                  <a:lumMod val="60000"/>
                  <a:lumOff val="40000"/>
                </a:schemeClr>
              </a:gs>
              <a:gs pos="50000">
                <a:schemeClr val="accent1"/>
              </a:gs>
            </a:gsLst>
            <a:lin ang="2700000" scaled="1"/>
          </a:gradFill>
          <a:ln>
            <a:no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cs typeface="+mn-ea"/>
                <a:sym typeface="+mn-lt"/>
              </a:rPr>
              <a:t>05</a:t>
            </a:r>
            <a:endParaRPr kumimoji="1" lang="zh-CN" altLang="en-US" sz="2000" b="1" dirty="0">
              <a:solidFill>
                <a:schemeClr val="bg1"/>
              </a:solidFill>
              <a:cs typeface="+mn-ea"/>
              <a:sym typeface="+mn-lt"/>
            </a:endParaRPr>
          </a:p>
        </p:txBody>
      </p:sp>
      <p:sp>
        <p:nvSpPr>
          <p:cNvPr id="8" name="矩形: 圆角 7">
            <a:extLst>
              <a:ext uri="{FF2B5EF4-FFF2-40B4-BE49-F238E27FC236}">
                <a16:creationId xmlns:a16="http://schemas.microsoft.com/office/drawing/2014/main" id="{7C27850D-3F67-218C-3906-BA5A4C871B20}"/>
              </a:ext>
            </a:extLst>
          </p:cNvPr>
          <p:cNvSpPr/>
          <p:nvPr/>
        </p:nvSpPr>
        <p:spPr>
          <a:xfrm>
            <a:off x="9434690" y="4499330"/>
            <a:ext cx="2331842" cy="581655"/>
          </a:xfrm>
          <a:prstGeom prst="roundRect">
            <a:avLst>
              <a:gd name="adj" fmla="val 50000"/>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cs typeface="+mn-ea"/>
                <a:sym typeface="+mn-lt"/>
              </a:rPr>
              <a:t>应用设计</a:t>
            </a:r>
            <a:endParaRPr kumimoji="1" lang="en-US" altLang="zh-CN" sz="2400" b="1" dirty="0">
              <a:solidFill>
                <a:schemeClr val="tx1"/>
              </a:solidFill>
              <a:cs typeface="+mn-ea"/>
              <a:sym typeface="+mn-lt"/>
            </a:endParaRPr>
          </a:p>
        </p:txBody>
      </p:sp>
    </p:spTree>
    <p:custDataLst>
      <p:tags r:id="rId1"/>
    </p:custDataLst>
    <p:extLst>
      <p:ext uri="{BB962C8B-B14F-4D97-AF65-F5344CB8AC3E}">
        <p14:creationId xmlns:p14="http://schemas.microsoft.com/office/powerpoint/2010/main" val="800785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架构设计</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FFFFFF">
                    <a:lumMod val="50000"/>
                    <a:lumOff val="50000"/>
                  </a:srgbClr>
                </a:solidFill>
                <a:effectLst/>
                <a:uLnTx/>
                <a:uFillTx/>
                <a:latin typeface="Arial"/>
                <a:ea typeface="微软雅黑"/>
                <a:cs typeface="+mn-cs"/>
                <a:sym typeface="+mn-lt"/>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000" b="0" i="0" u="none" strike="noStrike" kern="1200" cap="none" spc="0" normalizeH="0" baseline="0" noProof="0">
              <a:ln>
                <a:noFill/>
              </a:ln>
              <a:solidFill>
                <a:srgbClr val="FFFFFF">
                  <a:lumMod val="50000"/>
                  <a:lumOff val="50000"/>
                </a:srgbClr>
              </a:solidFill>
              <a:effectLst/>
              <a:uLnTx/>
              <a:uFillTx/>
              <a:latin typeface="Arial"/>
              <a:ea typeface="微软雅黑"/>
              <a:cs typeface="+mn-cs"/>
              <a:sym typeface="+mn-lt"/>
            </a:endParaRPr>
          </a:p>
        </p:txBody>
      </p:sp>
      <p:sp>
        <p:nvSpPr>
          <p:cNvPr id="10" name="文本框 9">
            <a:extLst>
              <a:ext uri="{FF2B5EF4-FFF2-40B4-BE49-F238E27FC236}">
                <a16:creationId xmlns:a16="http://schemas.microsoft.com/office/drawing/2014/main" id="{7A260B71-BC21-1AB7-495B-508F491C7803}"/>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GB" altLang="zh-CN" sz="7200" b="1" i="0" u="none" strike="noStrike" kern="1200" cap="none" spc="0" normalizeH="0" baseline="0" noProof="0" dirty="0">
                <a:ln>
                  <a:noFill/>
                </a:ln>
                <a:solidFill>
                  <a:srgbClr val="FFFFFF"/>
                </a:solidFill>
                <a:effectLst/>
                <a:uLnTx/>
                <a:uFillTx/>
                <a:latin typeface="Arial"/>
                <a:ea typeface="微软雅黑"/>
                <a:cs typeface="+mn-ea"/>
                <a:sym typeface="+mn-lt"/>
              </a:rPr>
              <a:t>04</a:t>
            </a:r>
            <a:endParaRPr kumimoji="0" lang="en-GB" altLang="en-US" sz="72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Tree>
    <p:custDataLst>
      <p:tags r:id="rId1"/>
    </p:custDataLst>
    <p:extLst>
      <p:ext uri="{BB962C8B-B14F-4D97-AF65-F5344CB8AC3E}">
        <p14:creationId xmlns:p14="http://schemas.microsoft.com/office/powerpoint/2010/main" val="383996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C79F-F572-4D49-1D7C-9C541C81001E}"/>
              </a:ext>
            </a:extLst>
          </p:cNvPr>
          <p:cNvSpPr>
            <a:spLocks noGrp="1"/>
          </p:cNvSpPr>
          <p:nvPr>
            <p:ph type="title"/>
          </p:nvPr>
        </p:nvSpPr>
        <p:spPr/>
        <p:txBody>
          <a:bodyPr/>
          <a:lstStyle/>
          <a:p>
            <a:r>
              <a:rPr lang="zh-CN" altLang="en-US" dirty="0"/>
              <a:t>层次架构</a:t>
            </a:r>
          </a:p>
        </p:txBody>
      </p:sp>
      <p:sp>
        <p:nvSpPr>
          <p:cNvPr id="3" name="灯片编号占位符 2">
            <a:extLst>
              <a:ext uri="{FF2B5EF4-FFF2-40B4-BE49-F238E27FC236}">
                <a16:creationId xmlns:a16="http://schemas.microsoft.com/office/drawing/2014/main" id="{CE4ADACC-CEEC-9969-F63D-CCA31A1B00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92241165-9BDE-CAE9-0B92-D710E158358D}"/>
              </a:ext>
            </a:extLst>
          </p:cNvPr>
          <p:cNvSpPr txBox="1"/>
          <p:nvPr/>
        </p:nvSpPr>
        <p:spPr>
          <a:xfrm>
            <a:off x="457200" y="1539551"/>
            <a:ext cx="2827176" cy="1200329"/>
          </a:xfrm>
          <a:prstGeom prst="rect">
            <a:avLst/>
          </a:prstGeom>
          <a:noFill/>
        </p:spPr>
        <p:txBody>
          <a:bodyPr wrap="square" rtlCol="0">
            <a:spAutoFit/>
          </a:bodyPr>
          <a:lstStyle/>
          <a:p>
            <a:r>
              <a:rPr lang="zh-CN" altLang="en-US" dirty="0"/>
              <a:t>层次架构</a:t>
            </a:r>
            <a:r>
              <a:rPr lang="en-US" altLang="zh-CN" dirty="0"/>
              <a:t>-&gt;</a:t>
            </a:r>
            <a:r>
              <a:rPr lang="zh-CN" altLang="en-US" dirty="0"/>
              <a:t>经典三层架构</a:t>
            </a:r>
          </a:p>
          <a:p>
            <a:r>
              <a:rPr lang="en-US" altLang="zh-CN" dirty="0"/>
              <a:t>1.</a:t>
            </a:r>
            <a:r>
              <a:rPr lang="zh-CN" altLang="en-US" dirty="0"/>
              <a:t>局部变化对全局影响小</a:t>
            </a:r>
          </a:p>
          <a:p>
            <a:r>
              <a:rPr lang="en-US" altLang="zh-CN" dirty="0"/>
              <a:t>2. </a:t>
            </a:r>
            <a:r>
              <a:rPr lang="zh-CN" altLang="en-US" dirty="0"/>
              <a:t>代码更易维护</a:t>
            </a:r>
          </a:p>
          <a:p>
            <a:r>
              <a:rPr lang="en-US" altLang="zh-CN" dirty="0"/>
              <a:t>3. </a:t>
            </a:r>
            <a:r>
              <a:rPr lang="zh-CN" altLang="en-US" dirty="0"/>
              <a:t>模块可扩展性更好</a:t>
            </a:r>
          </a:p>
        </p:txBody>
      </p:sp>
      <p:pic>
        <p:nvPicPr>
          <p:cNvPr id="5" name="图片 4">
            <a:extLst>
              <a:ext uri="{FF2B5EF4-FFF2-40B4-BE49-F238E27FC236}">
                <a16:creationId xmlns:a16="http://schemas.microsoft.com/office/drawing/2014/main" id="{F5C7BA1D-AE1A-90FE-1BED-2FDA84EDAA3F}"/>
              </a:ext>
            </a:extLst>
          </p:cNvPr>
          <p:cNvPicPr>
            <a:picLocks noChangeAspect="1"/>
          </p:cNvPicPr>
          <p:nvPr/>
        </p:nvPicPr>
        <p:blipFill>
          <a:blip r:embed="rId2"/>
          <a:stretch>
            <a:fillRect/>
          </a:stretch>
        </p:blipFill>
        <p:spPr>
          <a:xfrm>
            <a:off x="7400381" y="1267917"/>
            <a:ext cx="2914141" cy="3231160"/>
          </a:xfrm>
          <a:prstGeom prst="rect">
            <a:avLst/>
          </a:prstGeom>
        </p:spPr>
      </p:pic>
      <p:sp>
        <p:nvSpPr>
          <p:cNvPr id="12" name="Text Placeholder 8">
            <a:extLst>
              <a:ext uri="{FF2B5EF4-FFF2-40B4-BE49-F238E27FC236}">
                <a16:creationId xmlns:a16="http://schemas.microsoft.com/office/drawing/2014/main" id="{920C3BEC-E5E3-0B75-B457-AAB64EFD521F}"/>
              </a:ext>
            </a:extLst>
          </p:cNvPr>
          <p:cNvSpPr txBox="1"/>
          <p:nvPr/>
        </p:nvSpPr>
        <p:spPr>
          <a:xfrm>
            <a:off x="457200" y="2997793"/>
            <a:ext cx="3751390" cy="3002568"/>
          </a:xfrm>
          <a:prstGeom prst="rect">
            <a:avLst/>
          </a:prstGeom>
        </p:spPr>
        <p:txBody>
          <a:bodyPr vert="horz" lIns="68580" tIns="34290" rIns="68580" bIns="34290"/>
          <a:lstStyle>
            <a:defPPr>
              <a:defRPr lang="zh-CN"/>
            </a:defPPr>
            <a:lvl1pPr indent="0" defTabSz="457200">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a:lnSpc>
                <a:spcPct val="150000"/>
              </a:lnSpc>
            </a:pPr>
            <a:r>
              <a:rPr lang="zh-CN" altLang="en-US" b="1" dirty="0">
                <a:solidFill>
                  <a:srgbClr val="2F2F2F"/>
                </a:solidFill>
                <a:latin typeface="Arial"/>
                <a:ea typeface="微软雅黑"/>
                <a:cs typeface="+mn-cs"/>
                <a:sym typeface="+mn-lt"/>
              </a:rPr>
              <a:t>相关技术栈：</a:t>
            </a:r>
            <a:endParaRPr lang="en-US" altLang="zh-CN" b="1" dirty="0">
              <a:solidFill>
                <a:srgbClr val="2F2F2F"/>
              </a:solidFill>
              <a:latin typeface="Arial"/>
              <a:ea typeface="微软雅黑"/>
              <a:cs typeface="+mn-cs"/>
              <a:sym typeface="+mn-lt"/>
            </a:endParaRPr>
          </a:p>
          <a:p>
            <a:pPr>
              <a:lnSpc>
                <a:spcPct val="150000"/>
              </a:lnSpc>
            </a:pPr>
            <a:endParaRPr lang="en-US" altLang="zh-CN" b="1" dirty="0">
              <a:solidFill>
                <a:srgbClr val="404040"/>
              </a:solidFill>
              <a:cs typeface="+mn-ea"/>
              <a:sym typeface="+mn-lt"/>
            </a:endParaRPr>
          </a:p>
          <a:p>
            <a:pPr>
              <a:lnSpc>
                <a:spcPct val="150000"/>
              </a:lnSpc>
            </a:pPr>
            <a:r>
              <a:rPr lang="zh-CN" altLang="en-US" b="1" dirty="0">
                <a:solidFill>
                  <a:srgbClr val="404040"/>
                </a:solidFill>
                <a:cs typeface="+mn-ea"/>
                <a:sym typeface="+mn-lt"/>
              </a:rPr>
              <a:t>表示层</a:t>
            </a:r>
            <a:endParaRPr lang="en-US" altLang="zh-CN" b="1" dirty="0">
              <a:solidFill>
                <a:srgbClr val="404040"/>
              </a:solidFill>
              <a:cs typeface="+mn-ea"/>
              <a:sym typeface="+mn-lt"/>
            </a:endParaRPr>
          </a:p>
          <a:p>
            <a:pPr>
              <a:lnSpc>
                <a:spcPct val="150000"/>
              </a:lnSpc>
            </a:pPr>
            <a:r>
              <a:rPr lang="fr-FR" altLang="zh-CN" dirty="0">
                <a:solidFill>
                  <a:srgbClr val="404040"/>
                </a:solidFill>
                <a:cs typeface="+mn-ea"/>
                <a:sym typeface="+mn-lt"/>
              </a:rPr>
              <a:t>Vue + Vue Router + ELementUI + Axios</a:t>
            </a:r>
            <a:endParaRPr lang="zh-CN" altLang="en-US" dirty="0">
              <a:solidFill>
                <a:srgbClr val="404040"/>
              </a:solidFill>
              <a:cs typeface="+mn-ea"/>
              <a:sym typeface="+mn-lt"/>
            </a:endParaRPr>
          </a:p>
          <a:p>
            <a:pPr>
              <a:lnSpc>
                <a:spcPct val="150000"/>
              </a:lnSpc>
            </a:pPr>
            <a:r>
              <a:rPr lang="zh-CN" altLang="en-US" b="1" dirty="0">
                <a:solidFill>
                  <a:srgbClr val="404040"/>
                </a:solidFill>
                <a:cs typeface="+mn-ea"/>
                <a:sym typeface="+mn-lt"/>
              </a:rPr>
              <a:t>应用或业务逻辑层</a:t>
            </a:r>
            <a:endParaRPr lang="en-US" altLang="zh-CN" b="1" dirty="0">
              <a:solidFill>
                <a:srgbClr val="404040"/>
              </a:solidFill>
              <a:cs typeface="+mn-ea"/>
              <a:sym typeface="+mn-lt"/>
            </a:endParaRPr>
          </a:p>
          <a:p>
            <a:pPr>
              <a:lnSpc>
                <a:spcPct val="150000"/>
              </a:lnSpc>
            </a:pPr>
            <a:r>
              <a:rPr lang="en-US" altLang="zh-CN" dirty="0" err="1">
                <a:solidFill>
                  <a:srgbClr val="404040"/>
                </a:solidFill>
                <a:cs typeface="+mn-ea"/>
                <a:sym typeface="+mn-lt"/>
              </a:rPr>
              <a:t>SpringBoot</a:t>
            </a:r>
            <a:endParaRPr lang="en-US" altLang="zh-CN" dirty="0">
              <a:solidFill>
                <a:srgbClr val="404040"/>
              </a:solidFill>
              <a:cs typeface="+mn-ea"/>
              <a:sym typeface="+mn-lt"/>
            </a:endParaRPr>
          </a:p>
          <a:p>
            <a:pPr>
              <a:lnSpc>
                <a:spcPct val="150000"/>
              </a:lnSpc>
            </a:pPr>
            <a:r>
              <a:rPr lang="zh-CN" altLang="en-US" b="1" dirty="0">
                <a:solidFill>
                  <a:srgbClr val="404040"/>
                </a:solidFill>
                <a:cs typeface="+mn-ea"/>
                <a:sym typeface="+mn-lt"/>
              </a:rPr>
              <a:t>数据层</a:t>
            </a:r>
            <a:endParaRPr lang="en-US" altLang="zh-CN" b="1" dirty="0">
              <a:solidFill>
                <a:srgbClr val="404040"/>
              </a:solidFill>
              <a:cs typeface="+mn-ea"/>
              <a:sym typeface="+mn-lt"/>
            </a:endParaRPr>
          </a:p>
          <a:p>
            <a:pPr>
              <a:lnSpc>
                <a:spcPct val="150000"/>
              </a:lnSpc>
            </a:pPr>
            <a:r>
              <a:rPr lang="en-US" altLang="zh-CN" dirty="0">
                <a:solidFill>
                  <a:srgbClr val="404040"/>
                </a:solidFill>
                <a:cs typeface="+mn-ea"/>
                <a:sym typeface="+mn-lt"/>
              </a:rPr>
              <a:t> </a:t>
            </a:r>
            <a:r>
              <a:rPr lang="en-US" altLang="zh-CN" dirty="0" err="1">
                <a:solidFill>
                  <a:srgbClr val="404040"/>
                </a:solidFill>
                <a:cs typeface="+mn-ea"/>
                <a:sym typeface="+mn-lt"/>
              </a:rPr>
              <a:t>Mybatis</a:t>
            </a:r>
            <a:r>
              <a:rPr lang="en-US" altLang="zh-CN" dirty="0">
                <a:solidFill>
                  <a:srgbClr val="404040"/>
                </a:solidFill>
                <a:cs typeface="+mn-ea"/>
                <a:sym typeface="+mn-lt"/>
              </a:rPr>
              <a:t>-plus + </a:t>
            </a:r>
            <a:r>
              <a:rPr lang="en-US" altLang="zh-CN" dirty="0" err="1">
                <a:solidFill>
                  <a:srgbClr val="404040"/>
                </a:solidFill>
                <a:cs typeface="+mn-ea"/>
                <a:sym typeface="+mn-lt"/>
              </a:rPr>
              <a:t>Mybatis</a:t>
            </a:r>
            <a:r>
              <a:rPr lang="en-US" altLang="zh-CN" dirty="0">
                <a:solidFill>
                  <a:srgbClr val="404040"/>
                </a:solidFill>
                <a:cs typeface="+mn-ea"/>
                <a:sym typeface="+mn-lt"/>
              </a:rPr>
              <a:t> + </a:t>
            </a:r>
            <a:r>
              <a:rPr lang="en-US" altLang="zh-CN" dirty="0" err="1">
                <a:solidFill>
                  <a:srgbClr val="404040"/>
                </a:solidFill>
                <a:cs typeface="+mn-ea"/>
                <a:sym typeface="+mn-lt"/>
              </a:rPr>
              <a:t>Mysql</a:t>
            </a:r>
            <a:endParaRPr lang="zh-CN" altLang="en-US" dirty="0">
              <a:solidFill>
                <a:srgbClr val="404040"/>
              </a:solidFill>
              <a:cs typeface="+mn-ea"/>
              <a:sym typeface="+mn-lt"/>
            </a:endParaRPr>
          </a:p>
        </p:txBody>
      </p:sp>
    </p:spTree>
    <p:extLst>
      <p:ext uri="{BB962C8B-B14F-4D97-AF65-F5344CB8AC3E}">
        <p14:creationId xmlns:p14="http://schemas.microsoft.com/office/powerpoint/2010/main" val="1286866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应用设计</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FFFFFF">
                    <a:lumMod val="50000"/>
                    <a:lumOff val="50000"/>
                  </a:srgbClr>
                </a:solidFill>
                <a:effectLst/>
                <a:uLnTx/>
                <a:uFillTx/>
                <a:latin typeface="Arial"/>
                <a:ea typeface="微软雅黑"/>
                <a:cs typeface="+mn-cs"/>
                <a:sym typeface="+mn-lt"/>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000" b="0" i="0" u="none" strike="noStrike" kern="1200" cap="none" spc="0" normalizeH="0" baseline="0" noProof="0">
              <a:ln>
                <a:noFill/>
              </a:ln>
              <a:solidFill>
                <a:srgbClr val="FFFFFF">
                  <a:lumMod val="50000"/>
                  <a:lumOff val="50000"/>
                </a:srgbClr>
              </a:solidFill>
              <a:effectLst/>
              <a:uLnTx/>
              <a:uFillTx/>
              <a:latin typeface="Arial"/>
              <a:ea typeface="微软雅黑"/>
              <a:cs typeface="+mn-cs"/>
              <a:sym typeface="+mn-lt"/>
            </a:endParaRPr>
          </a:p>
        </p:txBody>
      </p:sp>
      <p:sp>
        <p:nvSpPr>
          <p:cNvPr id="10" name="文本框 9">
            <a:extLst>
              <a:ext uri="{FF2B5EF4-FFF2-40B4-BE49-F238E27FC236}">
                <a16:creationId xmlns:a16="http://schemas.microsoft.com/office/drawing/2014/main" id="{7A260B71-BC21-1AB7-495B-508F491C7803}"/>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GB" altLang="zh-CN" sz="7200" b="1" i="0" u="none" strike="noStrike" kern="1200" cap="none" spc="0" normalizeH="0" baseline="0" noProof="0" dirty="0">
                <a:ln>
                  <a:noFill/>
                </a:ln>
                <a:solidFill>
                  <a:srgbClr val="FFFFFF"/>
                </a:solidFill>
                <a:effectLst/>
                <a:uLnTx/>
                <a:uFillTx/>
                <a:latin typeface="Arial"/>
                <a:ea typeface="微软雅黑"/>
                <a:cs typeface="+mn-ea"/>
                <a:sym typeface="+mn-lt"/>
              </a:rPr>
              <a:t>05</a:t>
            </a:r>
            <a:endParaRPr kumimoji="0" lang="en-GB" altLang="en-US" sz="72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Tree>
    <p:custDataLst>
      <p:tags r:id="rId1"/>
    </p:custDataLst>
    <p:extLst>
      <p:ext uri="{BB962C8B-B14F-4D97-AF65-F5344CB8AC3E}">
        <p14:creationId xmlns:p14="http://schemas.microsoft.com/office/powerpoint/2010/main" val="897434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1655B-5295-7B91-F4C6-2EAA93A950F4}"/>
              </a:ext>
            </a:extLst>
          </p:cNvPr>
          <p:cNvSpPr>
            <a:spLocks noGrp="1"/>
          </p:cNvSpPr>
          <p:nvPr>
            <p:ph type="title"/>
          </p:nvPr>
        </p:nvSpPr>
        <p:spPr/>
        <p:txBody>
          <a:bodyPr/>
          <a:lstStyle/>
          <a:p>
            <a:r>
              <a:rPr lang="zh-CN" altLang="en-US" dirty="0">
                <a:latin typeface="+mn-lt"/>
                <a:ea typeface="+mn-ea"/>
                <a:cs typeface="+mn-ea"/>
                <a:sym typeface="+mn-lt"/>
              </a:rPr>
              <a:t>交互设计</a:t>
            </a:r>
          </a:p>
        </p:txBody>
      </p:sp>
      <p:sp>
        <p:nvSpPr>
          <p:cNvPr id="3" name="灯片编号占位符 2">
            <a:extLst>
              <a:ext uri="{FF2B5EF4-FFF2-40B4-BE49-F238E27FC236}">
                <a16:creationId xmlns:a16="http://schemas.microsoft.com/office/drawing/2014/main" id="{53D397FD-27DC-4D30-DAD3-B2E08D63EF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ea"/>
              <a:sym typeface="+mn-lt"/>
            </a:endParaRPr>
          </a:p>
        </p:txBody>
      </p:sp>
      <p:grpSp>
        <p:nvGrpSpPr>
          <p:cNvPr id="29" name="组合 28">
            <a:extLst>
              <a:ext uri="{FF2B5EF4-FFF2-40B4-BE49-F238E27FC236}">
                <a16:creationId xmlns:a16="http://schemas.microsoft.com/office/drawing/2014/main" id="{2864A141-7790-6C9C-E27F-DF9024FC96E0}"/>
              </a:ext>
            </a:extLst>
          </p:cNvPr>
          <p:cNvGrpSpPr/>
          <p:nvPr/>
        </p:nvGrpSpPr>
        <p:grpSpPr>
          <a:xfrm>
            <a:off x="853104" y="1607159"/>
            <a:ext cx="10269681" cy="3643681"/>
            <a:chOff x="990889" y="2056303"/>
            <a:chExt cx="10269681" cy="3643681"/>
          </a:xfrm>
        </p:grpSpPr>
        <p:grpSp>
          <p:nvGrpSpPr>
            <p:cNvPr id="4" name="组合 3">
              <a:extLst>
                <a:ext uri="{FF2B5EF4-FFF2-40B4-BE49-F238E27FC236}">
                  <a16:creationId xmlns:a16="http://schemas.microsoft.com/office/drawing/2014/main" id="{2F68C8EF-CA81-74ED-9D13-F9A35BD2B5A4}"/>
                </a:ext>
              </a:extLst>
            </p:cNvPr>
            <p:cNvGrpSpPr/>
            <p:nvPr/>
          </p:nvGrpSpPr>
          <p:grpSpPr>
            <a:xfrm>
              <a:off x="4184274" y="2056303"/>
              <a:ext cx="3831377" cy="2879996"/>
              <a:chOff x="4184274" y="2348127"/>
              <a:chExt cx="3831377" cy="2879996"/>
            </a:xfrm>
          </p:grpSpPr>
          <p:sp>
            <p:nvSpPr>
              <p:cNvPr id="6" name="椭圆 5">
                <a:extLst>
                  <a:ext uri="{FF2B5EF4-FFF2-40B4-BE49-F238E27FC236}">
                    <a16:creationId xmlns:a16="http://schemas.microsoft.com/office/drawing/2014/main" id="{BE86357F-6BBF-A4DB-3615-E89B1441A099}"/>
                  </a:ext>
                </a:extLst>
              </p:cNvPr>
              <p:cNvSpPr/>
              <p:nvPr/>
            </p:nvSpPr>
            <p:spPr>
              <a:xfrm>
                <a:off x="4949829" y="2348127"/>
                <a:ext cx="2292340" cy="2292341"/>
              </a:xfrm>
              <a:prstGeom prst="ellipse">
                <a:avLst/>
              </a:prstGeom>
              <a:solidFill>
                <a:schemeClr val="accent3">
                  <a:alpha val="1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a:ln>
                    <a:noFill/>
                  </a:ln>
                  <a:solidFill>
                    <a:srgbClr val="2F2F2F">
                      <a:lumMod val="85000"/>
                      <a:lumOff val="15000"/>
                    </a:srgbClr>
                  </a:solidFill>
                  <a:effectLst/>
                  <a:uLnTx/>
                  <a:uFillTx/>
                  <a:latin typeface="Arial"/>
                  <a:ea typeface="微软雅黑"/>
                  <a:cs typeface="+mn-ea"/>
                  <a:sym typeface="+mn-lt"/>
                </a:endParaRPr>
              </a:p>
            </p:txBody>
          </p:sp>
          <p:sp>
            <p:nvSpPr>
              <p:cNvPr id="5" name="任意多边形: 形状 4">
                <a:extLst>
                  <a:ext uri="{FF2B5EF4-FFF2-40B4-BE49-F238E27FC236}">
                    <a16:creationId xmlns:a16="http://schemas.microsoft.com/office/drawing/2014/main" id="{9203B6FF-7258-76BC-EB4C-6A4DBA231112}"/>
                  </a:ext>
                </a:extLst>
              </p:cNvPr>
              <p:cNvSpPr/>
              <p:nvPr/>
            </p:nvSpPr>
            <p:spPr>
              <a:xfrm>
                <a:off x="4362174" y="2348127"/>
                <a:ext cx="3467650" cy="2879996"/>
              </a:xfrm>
              <a:custGeom>
                <a:avLst/>
                <a:gdLst>
                  <a:gd name="connsiteX0" fmla="*/ 569111 w 4533900"/>
                  <a:gd name="connsiteY0" fmla="*/ 0 h 3765550"/>
                  <a:gd name="connsiteX1" fmla="*/ 3964789 w 4533900"/>
                  <a:gd name="connsiteY1" fmla="*/ 0 h 3765550"/>
                  <a:gd name="connsiteX2" fmla="*/ 4016239 w 4533900"/>
                  <a:gd name="connsiteY2" fmla="*/ 56609 h 3765550"/>
                  <a:gd name="connsiteX3" fmla="*/ 4533900 w 4533900"/>
                  <a:gd name="connsiteY3" fmla="*/ 1498600 h 3765550"/>
                  <a:gd name="connsiteX4" fmla="*/ 2266950 w 4533900"/>
                  <a:gd name="connsiteY4" fmla="*/ 3765550 h 3765550"/>
                  <a:gd name="connsiteX5" fmla="*/ 0 w 4533900"/>
                  <a:gd name="connsiteY5" fmla="*/ 1498600 h 3765550"/>
                  <a:gd name="connsiteX6" fmla="*/ 517661 w 4533900"/>
                  <a:gd name="connsiteY6" fmla="*/ 56609 h 3765550"/>
                  <a:gd name="connsiteX0" fmla="*/ 569111 w 4533900"/>
                  <a:gd name="connsiteY0" fmla="*/ 1587 h 3767137"/>
                  <a:gd name="connsiteX1" fmla="*/ 1852613 w 4533900"/>
                  <a:gd name="connsiteY1" fmla="*/ 0 h 3767137"/>
                  <a:gd name="connsiteX2" fmla="*/ 3964789 w 4533900"/>
                  <a:gd name="connsiteY2" fmla="*/ 1587 h 3767137"/>
                  <a:gd name="connsiteX3" fmla="*/ 4016239 w 4533900"/>
                  <a:gd name="connsiteY3" fmla="*/ 58196 h 3767137"/>
                  <a:gd name="connsiteX4" fmla="*/ 4533900 w 4533900"/>
                  <a:gd name="connsiteY4" fmla="*/ 1500187 h 3767137"/>
                  <a:gd name="connsiteX5" fmla="*/ 2266950 w 4533900"/>
                  <a:gd name="connsiteY5" fmla="*/ 3767137 h 3767137"/>
                  <a:gd name="connsiteX6" fmla="*/ 0 w 4533900"/>
                  <a:gd name="connsiteY6" fmla="*/ 1500187 h 3767137"/>
                  <a:gd name="connsiteX7" fmla="*/ 517661 w 4533900"/>
                  <a:gd name="connsiteY7" fmla="*/ 58196 h 3767137"/>
                  <a:gd name="connsiteX8" fmla="*/ 569111 w 4533900"/>
                  <a:gd name="connsiteY8" fmla="*/ 1587 h 3767137"/>
                  <a:gd name="connsiteX0" fmla="*/ 1852613 w 4533900"/>
                  <a:gd name="connsiteY0" fmla="*/ 0 h 3767137"/>
                  <a:gd name="connsiteX1" fmla="*/ 3964789 w 4533900"/>
                  <a:gd name="connsiteY1" fmla="*/ 1587 h 3767137"/>
                  <a:gd name="connsiteX2" fmla="*/ 4016239 w 4533900"/>
                  <a:gd name="connsiteY2" fmla="*/ 58196 h 3767137"/>
                  <a:gd name="connsiteX3" fmla="*/ 4533900 w 4533900"/>
                  <a:gd name="connsiteY3" fmla="*/ 1500187 h 3767137"/>
                  <a:gd name="connsiteX4" fmla="*/ 2266950 w 4533900"/>
                  <a:gd name="connsiteY4" fmla="*/ 3767137 h 3767137"/>
                  <a:gd name="connsiteX5" fmla="*/ 0 w 4533900"/>
                  <a:gd name="connsiteY5" fmla="*/ 1500187 h 3767137"/>
                  <a:gd name="connsiteX6" fmla="*/ 517661 w 4533900"/>
                  <a:gd name="connsiteY6" fmla="*/ 58196 h 3767137"/>
                  <a:gd name="connsiteX7" fmla="*/ 569111 w 4533900"/>
                  <a:gd name="connsiteY7" fmla="*/ 1587 h 3767137"/>
                  <a:gd name="connsiteX8" fmla="*/ 1944053 w 4533900"/>
                  <a:gd name="connsiteY8" fmla="*/ 91440 h 3767137"/>
                  <a:gd name="connsiteX0" fmla="*/ 1852613 w 4533900"/>
                  <a:gd name="connsiteY0" fmla="*/ 0 h 3767137"/>
                  <a:gd name="connsiteX1" fmla="*/ 3964789 w 4533900"/>
                  <a:gd name="connsiteY1" fmla="*/ 1587 h 3767137"/>
                  <a:gd name="connsiteX2" fmla="*/ 4016239 w 4533900"/>
                  <a:gd name="connsiteY2" fmla="*/ 58196 h 3767137"/>
                  <a:gd name="connsiteX3" fmla="*/ 4533900 w 4533900"/>
                  <a:gd name="connsiteY3" fmla="*/ 1500187 h 3767137"/>
                  <a:gd name="connsiteX4" fmla="*/ 2266950 w 4533900"/>
                  <a:gd name="connsiteY4" fmla="*/ 3767137 h 3767137"/>
                  <a:gd name="connsiteX5" fmla="*/ 0 w 4533900"/>
                  <a:gd name="connsiteY5" fmla="*/ 1500187 h 3767137"/>
                  <a:gd name="connsiteX6" fmla="*/ 517661 w 4533900"/>
                  <a:gd name="connsiteY6" fmla="*/ 58196 h 3767137"/>
                  <a:gd name="connsiteX7" fmla="*/ 569111 w 4533900"/>
                  <a:gd name="connsiteY7" fmla="*/ 1587 h 3767137"/>
                  <a:gd name="connsiteX0" fmla="*/ 3964789 w 4533900"/>
                  <a:gd name="connsiteY0" fmla="*/ 0 h 3765550"/>
                  <a:gd name="connsiteX1" fmla="*/ 4016239 w 4533900"/>
                  <a:gd name="connsiteY1" fmla="*/ 56609 h 3765550"/>
                  <a:gd name="connsiteX2" fmla="*/ 4533900 w 4533900"/>
                  <a:gd name="connsiteY2" fmla="*/ 1498600 h 3765550"/>
                  <a:gd name="connsiteX3" fmla="*/ 2266950 w 4533900"/>
                  <a:gd name="connsiteY3" fmla="*/ 3765550 h 3765550"/>
                  <a:gd name="connsiteX4" fmla="*/ 0 w 4533900"/>
                  <a:gd name="connsiteY4" fmla="*/ 1498600 h 3765550"/>
                  <a:gd name="connsiteX5" fmla="*/ 517661 w 4533900"/>
                  <a:gd name="connsiteY5" fmla="*/ 56609 h 3765550"/>
                  <a:gd name="connsiteX6" fmla="*/ 569111 w 4533900"/>
                  <a:gd name="connsiteY6" fmla="*/ 0 h 376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00" h="3765550">
                    <a:moveTo>
                      <a:pt x="3964789" y="0"/>
                    </a:moveTo>
                    <a:lnTo>
                      <a:pt x="4016239" y="56609"/>
                    </a:lnTo>
                    <a:cubicBezTo>
                      <a:pt x="4339633" y="448472"/>
                      <a:pt x="4533900" y="950849"/>
                      <a:pt x="4533900" y="1498600"/>
                    </a:cubicBezTo>
                    <a:cubicBezTo>
                      <a:pt x="4533900" y="2750602"/>
                      <a:pt x="3518952" y="3765550"/>
                      <a:pt x="2266950" y="3765550"/>
                    </a:cubicBezTo>
                    <a:cubicBezTo>
                      <a:pt x="1014948" y="3765550"/>
                      <a:pt x="0" y="2750602"/>
                      <a:pt x="0" y="1498600"/>
                    </a:cubicBezTo>
                    <a:cubicBezTo>
                      <a:pt x="0" y="950849"/>
                      <a:pt x="194268" y="448472"/>
                      <a:pt x="517661" y="56609"/>
                    </a:cubicBezTo>
                    <a:lnTo>
                      <a:pt x="569111" y="0"/>
                    </a:lnTo>
                  </a:path>
                </a:pathLst>
              </a:custGeom>
              <a:noFill/>
              <a:ln w="12700" cap="rnd">
                <a:solidFill>
                  <a:schemeClr val="tx2">
                    <a:alpha val="50000"/>
                  </a:schemeClr>
                </a:solidFill>
                <a:prstDash val="solid"/>
                <a:round/>
                <a:headEnd type="oval" w="sm" len="sm"/>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7" name="椭圆 6">
                <a:extLst>
                  <a:ext uri="{FF2B5EF4-FFF2-40B4-BE49-F238E27FC236}">
                    <a16:creationId xmlns:a16="http://schemas.microsoft.com/office/drawing/2014/main" id="{073962F5-DB8D-D7F7-ED8C-BD2B673DEAAB}"/>
                  </a:ext>
                </a:extLst>
              </p:cNvPr>
              <p:cNvSpPr/>
              <p:nvPr/>
            </p:nvSpPr>
            <p:spPr>
              <a:xfrm>
                <a:off x="4765687" y="4640468"/>
                <a:ext cx="432000" cy="432000"/>
              </a:xfrm>
              <a:prstGeom prst="ellipse">
                <a:avLst/>
              </a:prstGeom>
              <a:gradFill>
                <a:gsLst>
                  <a:gs pos="0">
                    <a:schemeClr val="accent2">
                      <a:lumMod val="60000"/>
                      <a:lumOff val="40000"/>
                    </a:schemeClr>
                  </a:gs>
                  <a:gs pos="50000">
                    <a:schemeClr val="accent2"/>
                  </a:gs>
                </a:gsLst>
                <a:lin ang="2700000" scaled="1"/>
              </a:gradFill>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FFFFFF"/>
                    </a:solidFill>
                    <a:effectLst/>
                    <a:uLnTx/>
                    <a:uFillTx/>
                    <a:latin typeface="Arial"/>
                    <a:ea typeface="微软雅黑"/>
                    <a:cs typeface="+mn-ea"/>
                    <a:sym typeface="+mn-lt"/>
                  </a:rPr>
                  <a:t>2</a:t>
                </a:r>
                <a:endParaRPr kumimoji="1" lang="zh-CN" altLang="en-US" sz="18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8" name="椭圆 7">
                <a:extLst>
                  <a:ext uri="{FF2B5EF4-FFF2-40B4-BE49-F238E27FC236}">
                    <a16:creationId xmlns:a16="http://schemas.microsoft.com/office/drawing/2014/main" id="{B9FF235C-B3BF-F086-FBDB-FDBE8E1FD8D6}"/>
                  </a:ext>
                </a:extLst>
              </p:cNvPr>
              <p:cNvSpPr/>
              <p:nvPr/>
            </p:nvSpPr>
            <p:spPr>
              <a:xfrm>
                <a:off x="7026169" y="4551810"/>
                <a:ext cx="432000" cy="432000"/>
              </a:xfrm>
              <a:prstGeom prst="ellipse">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FFFFFF"/>
                    </a:solidFill>
                    <a:effectLst/>
                    <a:uLnTx/>
                    <a:uFillTx/>
                    <a:latin typeface="Arial"/>
                    <a:ea typeface="微软雅黑"/>
                    <a:cs typeface="+mn-ea"/>
                    <a:sym typeface="+mn-lt"/>
                  </a:rPr>
                  <a:t>3</a:t>
                </a:r>
                <a:endParaRPr kumimoji="1" lang="zh-CN" altLang="en-US" sz="18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9" name="椭圆 8">
                <a:extLst>
                  <a:ext uri="{FF2B5EF4-FFF2-40B4-BE49-F238E27FC236}">
                    <a16:creationId xmlns:a16="http://schemas.microsoft.com/office/drawing/2014/main" id="{C0479C39-43B8-D4F6-F738-00BC81E82DE2}"/>
                  </a:ext>
                </a:extLst>
              </p:cNvPr>
              <p:cNvSpPr/>
              <p:nvPr/>
            </p:nvSpPr>
            <p:spPr>
              <a:xfrm>
                <a:off x="4184274" y="2979986"/>
                <a:ext cx="432000" cy="432000"/>
              </a:xfrm>
              <a:prstGeom prst="ellipse">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FFFFFF"/>
                    </a:solidFill>
                    <a:effectLst/>
                    <a:uLnTx/>
                    <a:uFillTx/>
                    <a:latin typeface="Arial"/>
                    <a:ea typeface="微软雅黑"/>
                    <a:cs typeface="+mn-ea"/>
                    <a:sym typeface="+mn-lt"/>
                  </a:rPr>
                  <a:t>1</a:t>
                </a:r>
                <a:endParaRPr kumimoji="1" lang="zh-CN" altLang="en-US" sz="18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
            <p:nvSpPr>
              <p:cNvPr id="10" name="椭圆 9">
                <a:extLst>
                  <a:ext uri="{FF2B5EF4-FFF2-40B4-BE49-F238E27FC236}">
                    <a16:creationId xmlns:a16="http://schemas.microsoft.com/office/drawing/2014/main" id="{08F3215C-6094-E7C2-66BB-8EAABCD08A26}"/>
                  </a:ext>
                </a:extLst>
              </p:cNvPr>
              <p:cNvSpPr/>
              <p:nvPr/>
            </p:nvSpPr>
            <p:spPr>
              <a:xfrm flipH="1">
                <a:off x="7583651" y="2972988"/>
                <a:ext cx="432000" cy="432000"/>
              </a:xfrm>
              <a:prstGeom prst="ellipse">
                <a:avLst/>
              </a:prstGeom>
              <a:gradFill>
                <a:gsLst>
                  <a:gs pos="0">
                    <a:schemeClr val="accent2">
                      <a:lumMod val="60000"/>
                      <a:lumOff val="40000"/>
                    </a:schemeClr>
                  </a:gs>
                  <a:gs pos="50000">
                    <a:schemeClr val="accent2"/>
                  </a:gs>
                </a:gsLst>
                <a:lin ang="2700000" scaled="1"/>
              </a:gradFill>
              <a:effectLst>
                <a:outerShdw blurRad="177800" dist="152400" dir="2700000" algn="ctr" rotWithShape="0">
                  <a:schemeClr val="accent2">
                    <a:alpha val="20000"/>
                  </a:schemeClr>
                </a:outerShdw>
              </a:effectLst>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FFFFFF"/>
                    </a:solidFill>
                    <a:effectLst/>
                    <a:uLnTx/>
                    <a:uFillTx/>
                    <a:latin typeface="Arial"/>
                    <a:ea typeface="微软雅黑"/>
                    <a:cs typeface="+mn-ea"/>
                    <a:sym typeface="+mn-lt"/>
                  </a:rPr>
                  <a:t>4</a:t>
                </a:r>
                <a:endParaRPr kumimoji="1" lang="zh-CN" altLang="en-US" sz="18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grpSp>
        <p:grpSp>
          <p:nvGrpSpPr>
            <p:cNvPr id="28" name="组合 27">
              <a:extLst>
                <a:ext uri="{FF2B5EF4-FFF2-40B4-BE49-F238E27FC236}">
                  <a16:creationId xmlns:a16="http://schemas.microsoft.com/office/drawing/2014/main" id="{A4BD2AF0-9344-25FF-86E5-586E87A8ACF6}"/>
                </a:ext>
              </a:extLst>
            </p:cNvPr>
            <p:cNvGrpSpPr/>
            <p:nvPr/>
          </p:nvGrpSpPr>
          <p:grpSpPr>
            <a:xfrm>
              <a:off x="990889" y="2149778"/>
              <a:ext cx="10269681" cy="3550206"/>
              <a:chOff x="990889" y="2149778"/>
              <a:chExt cx="10269681" cy="3550206"/>
            </a:xfrm>
          </p:grpSpPr>
          <p:grpSp>
            <p:nvGrpSpPr>
              <p:cNvPr id="16" name="组合 15">
                <a:extLst>
                  <a:ext uri="{FF2B5EF4-FFF2-40B4-BE49-F238E27FC236}">
                    <a16:creationId xmlns:a16="http://schemas.microsoft.com/office/drawing/2014/main" id="{F2ABC780-2E59-F104-FC8B-50FB55CADAC7}"/>
                  </a:ext>
                </a:extLst>
              </p:cNvPr>
              <p:cNvGrpSpPr/>
              <p:nvPr/>
            </p:nvGrpSpPr>
            <p:grpSpPr>
              <a:xfrm>
                <a:off x="990889" y="2149778"/>
                <a:ext cx="3029803" cy="1808671"/>
                <a:chOff x="2029972" y="3089061"/>
                <a:chExt cx="3029803" cy="1808671"/>
              </a:xfrm>
            </p:grpSpPr>
            <p:sp>
              <p:nvSpPr>
                <p:cNvPr id="17" name="矩形 16">
                  <a:extLst>
                    <a:ext uri="{FF2B5EF4-FFF2-40B4-BE49-F238E27FC236}">
                      <a16:creationId xmlns:a16="http://schemas.microsoft.com/office/drawing/2014/main" id="{987E7BF0-937E-B24F-218E-FCC6A6199793}"/>
                    </a:ext>
                  </a:extLst>
                </p:cNvPr>
                <p:cNvSpPr/>
                <p:nvPr/>
              </p:nvSpPr>
              <p:spPr>
                <a:xfrm>
                  <a:off x="2476146" y="3089061"/>
                  <a:ext cx="253993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2F2F2F"/>
                      </a:solidFill>
                      <a:latin typeface="Arial"/>
                      <a:ea typeface="微软雅黑"/>
                      <a:cs typeface="+mn-ea"/>
                      <a:sym typeface="+mn-lt"/>
                    </a:rPr>
                    <a:t>首页</a:t>
                  </a:r>
                  <a:endParaRPr kumimoji="0" lang="zh-CN" altLang="en-US" sz="2000" b="1" i="0" u="none" strike="noStrike" kern="1200" cap="none" spc="0" normalizeH="0" baseline="0" noProof="0" dirty="0">
                    <a:ln>
                      <a:noFill/>
                    </a:ln>
                    <a:solidFill>
                      <a:srgbClr val="2F2F2F"/>
                    </a:solidFill>
                    <a:effectLst/>
                    <a:uLnTx/>
                    <a:uFillTx/>
                    <a:latin typeface="Arial"/>
                    <a:ea typeface="微软雅黑"/>
                    <a:cs typeface="+mn-ea"/>
                    <a:sym typeface="+mn-lt"/>
                  </a:endParaRPr>
                </a:p>
              </p:txBody>
            </p:sp>
            <p:sp>
              <p:nvSpPr>
                <p:cNvPr id="18" name="矩形 17">
                  <a:extLst>
                    <a:ext uri="{FF2B5EF4-FFF2-40B4-BE49-F238E27FC236}">
                      <a16:creationId xmlns:a16="http://schemas.microsoft.com/office/drawing/2014/main" id="{87E387E9-AD7F-7AC7-6918-657FDD144FA0}"/>
                    </a:ext>
                  </a:extLst>
                </p:cNvPr>
                <p:cNvSpPr/>
                <p:nvPr/>
              </p:nvSpPr>
              <p:spPr>
                <a:xfrm>
                  <a:off x="2029972" y="3385780"/>
                  <a:ext cx="3029803" cy="1511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24292F"/>
                      </a:solidFill>
                      <a:effectLst/>
                      <a:uLnTx/>
                      <a:uFillTx/>
                      <a:latin typeface="仿宋" panose="02010609060101010101" pitchFamily="49" charset="-122"/>
                      <a:ea typeface="仿宋" panose="02010609060101010101" pitchFamily="49" charset="-122"/>
                      <a:cs typeface="+mn-cs"/>
                    </a:rPr>
                    <a:t>在首页中可以显示各类商品和促销信息。提供一个搜索框，用户可输入关键字或通过分类搜索，实现快速查找商品。</a:t>
                  </a:r>
                  <a:endParaRPr kumimoji="0" lang="zh-CN" altLang="en-US" sz="1600" b="1" i="0" u="none" strike="noStrike" kern="1200" cap="none" spc="0" normalizeH="0" baseline="0" noProof="0" dirty="0">
                    <a:ln>
                      <a:noFill/>
                    </a:ln>
                    <a:solidFill>
                      <a:srgbClr val="2F2F2F"/>
                    </a:solidFill>
                    <a:effectLst/>
                    <a:uLnTx/>
                    <a:uFillTx/>
                    <a:latin typeface="仿宋" panose="02010609060101010101" pitchFamily="49" charset="-122"/>
                    <a:ea typeface="仿宋" panose="02010609060101010101" pitchFamily="49" charset="-122"/>
                    <a:cs typeface="+mn-ea"/>
                    <a:sym typeface="+mn-lt"/>
                  </a:endParaRPr>
                </a:p>
              </p:txBody>
            </p:sp>
          </p:grpSp>
          <p:grpSp>
            <p:nvGrpSpPr>
              <p:cNvPr id="19" name="组合 18">
                <a:extLst>
                  <a:ext uri="{FF2B5EF4-FFF2-40B4-BE49-F238E27FC236}">
                    <a16:creationId xmlns:a16="http://schemas.microsoft.com/office/drawing/2014/main" id="{28C50D4F-5075-5414-013C-B4D9C5EA368D}"/>
                  </a:ext>
                </a:extLst>
              </p:cNvPr>
              <p:cNvGrpSpPr/>
              <p:nvPr/>
            </p:nvGrpSpPr>
            <p:grpSpPr>
              <a:xfrm>
                <a:off x="8230768" y="2149778"/>
                <a:ext cx="3029802" cy="2281394"/>
                <a:chOff x="2029087" y="1787895"/>
                <a:chExt cx="3029802" cy="2281394"/>
              </a:xfrm>
            </p:grpSpPr>
            <p:sp>
              <p:nvSpPr>
                <p:cNvPr id="20" name="矩形 19">
                  <a:extLst>
                    <a:ext uri="{FF2B5EF4-FFF2-40B4-BE49-F238E27FC236}">
                      <a16:creationId xmlns:a16="http://schemas.microsoft.com/office/drawing/2014/main" id="{5150938D-F508-D541-CA9A-B32743A046CD}"/>
                    </a:ext>
                  </a:extLst>
                </p:cNvPr>
                <p:cNvSpPr/>
                <p:nvPr/>
              </p:nvSpPr>
              <p:spPr>
                <a:xfrm>
                  <a:off x="2029087" y="1787895"/>
                  <a:ext cx="253993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2F2F2F"/>
                      </a:solidFill>
                      <a:latin typeface="Arial"/>
                      <a:ea typeface="微软雅黑"/>
                      <a:cs typeface="+mn-ea"/>
                      <a:sym typeface="+mn-lt"/>
                    </a:rPr>
                    <a:t>购物车</a:t>
                  </a:r>
                  <a:endParaRPr kumimoji="0" lang="zh-CN" altLang="en-US" sz="2000" b="1" i="0" u="none" strike="noStrike" kern="1200" cap="none" spc="0" normalizeH="0" baseline="0" noProof="0" dirty="0">
                    <a:ln>
                      <a:noFill/>
                    </a:ln>
                    <a:solidFill>
                      <a:srgbClr val="2F2F2F"/>
                    </a:solidFill>
                    <a:effectLst/>
                    <a:uLnTx/>
                    <a:uFillTx/>
                    <a:latin typeface="Arial"/>
                    <a:ea typeface="微软雅黑"/>
                    <a:cs typeface="+mn-ea"/>
                    <a:sym typeface="+mn-lt"/>
                  </a:endParaRPr>
                </a:p>
              </p:txBody>
            </p:sp>
            <p:sp>
              <p:nvSpPr>
                <p:cNvPr id="21" name="矩形 20">
                  <a:extLst>
                    <a:ext uri="{FF2B5EF4-FFF2-40B4-BE49-F238E27FC236}">
                      <a16:creationId xmlns:a16="http://schemas.microsoft.com/office/drawing/2014/main" id="{88462A11-167B-B585-EF06-6C2284F5E61F}"/>
                    </a:ext>
                  </a:extLst>
                </p:cNvPr>
                <p:cNvSpPr/>
                <p:nvPr/>
              </p:nvSpPr>
              <p:spPr>
                <a:xfrm>
                  <a:off x="2029087" y="2188005"/>
                  <a:ext cx="3029802" cy="1881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24292F"/>
                      </a:solidFill>
                      <a:effectLst/>
                      <a:uLnTx/>
                      <a:uFillTx/>
                      <a:latin typeface="仿宋" panose="02010609060101010101" pitchFamily="49" charset="-122"/>
                      <a:ea typeface="仿宋" panose="02010609060101010101" pitchFamily="49" charset="-122"/>
                      <a:cs typeface="+mn-cs"/>
                    </a:rPr>
                    <a:t>购物车页面可以显示用户选择的所有商品，展示商品的数量和单价，同时用户可以选择修改或删除自己的购物车中的商品。</a:t>
                  </a:r>
                  <a:endParaRPr kumimoji="0" lang="zh-CN" altLang="en-US" sz="1600" b="1" i="0" u="none" strike="noStrike" kern="1200" cap="none" spc="0" normalizeH="0" baseline="0" noProof="0" dirty="0">
                    <a:ln>
                      <a:noFill/>
                    </a:ln>
                    <a:solidFill>
                      <a:srgbClr val="2F2F2F"/>
                    </a:solidFill>
                    <a:effectLst/>
                    <a:uLnTx/>
                    <a:uFillTx/>
                    <a:latin typeface="仿宋" panose="02010609060101010101" pitchFamily="49" charset="-122"/>
                    <a:ea typeface="仿宋" panose="02010609060101010101" pitchFamily="49" charset="-122"/>
                    <a:cs typeface="+mn-ea"/>
                    <a:sym typeface="+mn-lt"/>
                  </a:endParaRPr>
                </a:p>
              </p:txBody>
            </p:sp>
          </p:grpSp>
          <p:grpSp>
            <p:nvGrpSpPr>
              <p:cNvPr id="22" name="组合 21">
                <a:extLst>
                  <a:ext uri="{FF2B5EF4-FFF2-40B4-BE49-F238E27FC236}">
                    <a16:creationId xmlns:a16="http://schemas.microsoft.com/office/drawing/2014/main" id="{721E36A9-961F-1399-6C31-D2EB1FDA5E21}"/>
                  </a:ext>
                </a:extLst>
              </p:cNvPr>
              <p:cNvGrpSpPr/>
              <p:nvPr/>
            </p:nvGrpSpPr>
            <p:grpSpPr>
              <a:xfrm>
                <a:off x="1619496" y="4259986"/>
                <a:ext cx="3029804" cy="1439998"/>
                <a:chOff x="2168708" y="3898103"/>
                <a:chExt cx="3029804" cy="1439998"/>
              </a:xfrm>
            </p:grpSpPr>
            <p:sp>
              <p:nvSpPr>
                <p:cNvPr id="23" name="矩形 22">
                  <a:extLst>
                    <a:ext uri="{FF2B5EF4-FFF2-40B4-BE49-F238E27FC236}">
                      <a16:creationId xmlns:a16="http://schemas.microsoft.com/office/drawing/2014/main" id="{92242CE3-3988-AA76-23C8-DB0698BB4B75}"/>
                    </a:ext>
                  </a:extLst>
                </p:cNvPr>
                <p:cNvSpPr/>
                <p:nvPr/>
              </p:nvSpPr>
              <p:spPr>
                <a:xfrm>
                  <a:off x="2558164" y="3898103"/>
                  <a:ext cx="253993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2F2F2F"/>
                      </a:solidFill>
                      <a:latin typeface="Arial"/>
                      <a:ea typeface="微软雅黑"/>
                      <a:cs typeface="+mn-ea"/>
                      <a:sym typeface="+mn-lt"/>
                    </a:rPr>
                    <a:t>产品分类</a:t>
                  </a:r>
                  <a:endParaRPr kumimoji="0" lang="zh-CN" altLang="en-US" sz="2000" b="1" i="0" u="none" strike="noStrike" kern="1200" cap="none" spc="0" normalizeH="0" baseline="0" noProof="0" dirty="0">
                    <a:ln>
                      <a:noFill/>
                    </a:ln>
                    <a:solidFill>
                      <a:srgbClr val="2F2F2F"/>
                    </a:solidFill>
                    <a:effectLst/>
                    <a:uLnTx/>
                    <a:uFillTx/>
                    <a:latin typeface="Arial"/>
                    <a:ea typeface="微软雅黑"/>
                    <a:cs typeface="+mn-ea"/>
                    <a:sym typeface="+mn-lt"/>
                  </a:endParaRPr>
                </a:p>
              </p:txBody>
            </p:sp>
            <p:sp>
              <p:nvSpPr>
                <p:cNvPr id="24" name="矩形 23">
                  <a:extLst>
                    <a:ext uri="{FF2B5EF4-FFF2-40B4-BE49-F238E27FC236}">
                      <a16:creationId xmlns:a16="http://schemas.microsoft.com/office/drawing/2014/main" id="{0ADE09A5-F568-A330-2DDE-FC97953487C8}"/>
                    </a:ext>
                  </a:extLst>
                </p:cNvPr>
                <p:cNvSpPr/>
                <p:nvPr/>
              </p:nvSpPr>
              <p:spPr>
                <a:xfrm>
                  <a:off x="2168708" y="4195481"/>
                  <a:ext cx="3029804" cy="114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24292F"/>
                      </a:solidFill>
                      <a:effectLst/>
                      <a:uLnTx/>
                      <a:uFillTx/>
                      <a:latin typeface="仿宋" panose="02010609060101010101" pitchFamily="49" charset="-122"/>
                      <a:ea typeface="仿宋" panose="02010609060101010101" pitchFamily="49" charset="-122"/>
                      <a:cs typeface="+mn-cs"/>
                    </a:rPr>
                    <a:t>用户可以在分类页面直接应用筛选功能，在不同分类下查找商品。</a:t>
                  </a:r>
                  <a:endParaRPr kumimoji="0" lang="zh-CN" altLang="en-US" sz="1600" b="1" i="0" u="none" strike="noStrike" kern="1200" cap="none" spc="0" normalizeH="0" baseline="0" noProof="0" dirty="0">
                    <a:ln>
                      <a:noFill/>
                    </a:ln>
                    <a:solidFill>
                      <a:srgbClr val="2F2F2F"/>
                    </a:solidFill>
                    <a:effectLst/>
                    <a:uLnTx/>
                    <a:uFillTx/>
                    <a:latin typeface="仿宋" panose="02010609060101010101" pitchFamily="49" charset="-122"/>
                    <a:ea typeface="仿宋" panose="02010609060101010101" pitchFamily="49" charset="-122"/>
                    <a:cs typeface="+mn-ea"/>
                    <a:sym typeface="+mn-lt"/>
                  </a:endParaRPr>
                </a:p>
              </p:txBody>
            </p:sp>
          </p:grpSp>
          <p:grpSp>
            <p:nvGrpSpPr>
              <p:cNvPr id="25" name="组合 24">
                <a:extLst>
                  <a:ext uri="{FF2B5EF4-FFF2-40B4-BE49-F238E27FC236}">
                    <a16:creationId xmlns:a16="http://schemas.microsoft.com/office/drawing/2014/main" id="{E76F72D7-9044-2DDB-F377-68C87C840C8E}"/>
                  </a:ext>
                </a:extLst>
              </p:cNvPr>
              <p:cNvGrpSpPr/>
              <p:nvPr/>
            </p:nvGrpSpPr>
            <p:grpSpPr>
              <a:xfrm>
                <a:off x="6745684" y="4475986"/>
                <a:ext cx="3554583" cy="1161906"/>
                <a:chOff x="3919449" y="2599776"/>
                <a:chExt cx="3554583" cy="1161906"/>
              </a:xfrm>
            </p:grpSpPr>
            <p:sp>
              <p:nvSpPr>
                <p:cNvPr id="26" name="矩形 25">
                  <a:extLst>
                    <a:ext uri="{FF2B5EF4-FFF2-40B4-BE49-F238E27FC236}">
                      <a16:creationId xmlns:a16="http://schemas.microsoft.com/office/drawing/2014/main" id="{CDA85703-CDD1-A6FB-8E60-3C0FA576ECB1}"/>
                    </a:ext>
                  </a:extLst>
                </p:cNvPr>
                <p:cNvSpPr/>
                <p:nvPr/>
              </p:nvSpPr>
              <p:spPr>
                <a:xfrm>
                  <a:off x="3919449" y="2599776"/>
                  <a:ext cx="253993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2F2F2F"/>
                      </a:solidFill>
                      <a:latin typeface="Arial"/>
                      <a:ea typeface="微软雅黑"/>
                      <a:cs typeface="+mn-ea"/>
                      <a:sym typeface="+mn-lt"/>
                    </a:rPr>
                    <a:t>产品详情</a:t>
                  </a:r>
                  <a:endParaRPr kumimoji="0" lang="zh-CN" altLang="en-US" sz="2000" b="1" i="0" u="none" strike="noStrike" kern="1200" cap="none" spc="0" normalizeH="0" baseline="0" noProof="0" dirty="0">
                    <a:ln>
                      <a:noFill/>
                    </a:ln>
                    <a:solidFill>
                      <a:srgbClr val="2F2F2F"/>
                    </a:solidFill>
                    <a:effectLst/>
                    <a:uLnTx/>
                    <a:uFillTx/>
                    <a:latin typeface="Arial"/>
                    <a:ea typeface="微软雅黑"/>
                    <a:cs typeface="+mn-ea"/>
                    <a:sym typeface="+mn-lt"/>
                  </a:endParaRPr>
                </a:p>
              </p:txBody>
            </p:sp>
            <p:sp>
              <p:nvSpPr>
                <p:cNvPr id="27" name="矩形 26">
                  <a:extLst>
                    <a:ext uri="{FF2B5EF4-FFF2-40B4-BE49-F238E27FC236}">
                      <a16:creationId xmlns:a16="http://schemas.microsoft.com/office/drawing/2014/main" id="{029902B6-7EFE-370C-9B0B-A263FD7F6BE1}"/>
                    </a:ext>
                  </a:extLst>
                </p:cNvPr>
                <p:cNvSpPr/>
                <p:nvPr/>
              </p:nvSpPr>
              <p:spPr>
                <a:xfrm>
                  <a:off x="4514578" y="2988393"/>
                  <a:ext cx="2959454" cy="77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24292F"/>
                      </a:solidFill>
                      <a:effectLst/>
                      <a:uLnTx/>
                      <a:uFillTx/>
                      <a:latin typeface="仿宋" panose="02010609060101010101" pitchFamily="49" charset="-122"/>
                      <a:ea typeface="仿宋" panose="02010609060101010101" pitchFamily="49" charset="-122"/>
                      <a:cs typeface="+mn-cs"/>
                    </a:rPr>
                    <a:t>产品详情页面应该充分展示商品图片、价格、描述等信息。</a:t>
                  </a:r>
                  <a:endParaRPr kumimoji="0" lang="zh-CN" altLang="en-US" sz="1600" b="1" i="0" u="none" strike="noStrike" kern="1200" cap="none" spc="0" normalizeH="0" baseline="0" noProof="0" dirty="0">
                    <a:ln>
                      <a:noFill/>
                    </a:ln>
                    <a:solidFill>
                      <a:srgbClr val="2F2F2F"/>
                    </a:solidFill>
                    <a:effectLst/>
                    <a:uLnTx/>
                    <a:uFillTx/>
                    <a:latin typeface="仿宋" panose="02010609060101010101" pitchFamily="49" charset="-122"/>
                    <a:ea typeface="仿宋" panose="02010609060101010101" pitchFamily="49" charset="-122"/>
                    <a:cs typeface="+mn-ea"/>
                    <a:sym typeface="+mn-lt"/>
                  </a:endParaRPr>
                </a:p>
              </p:txBody>
            </p:sp>
          </p:grpSp>
        </p:grpSp>
      </p:grpSp>
    </p:spTree>
    <p:custDataLst>
      <p:tags r:id="rId1"/>
    </p:custDataLst>
    <p:extLst>
      <p:ext uri="{BB962C8B-B14F-4D97-AF65-F5344CB8AC3E}">
        <p14:creationId xmlns:p14="http://schemas.microsoft.com/office/powerpoint/2010/main" val="150416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产品分类</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87C1730D-94DA-3FB6-81D1-4ACF40A53D50}"/>
              </a:ext>
            </a:extLst>
          </p:cNvPr>
          <p:cNvPicPr>
            <a:picLocks noChangeAspect="1"/>
          </p:cNvPicPr>
          <p:nvPr/>
        </p:nvPicPr>
        <p:blipFill>
          <a:blip r:embed="rId2"/>
          <a:stretch>
            <a:fillRect/>
          </a:stretch>
        </p:blipFill>
        <p:spPr>
          <a:xfrm>
            <a:off x="855274" y="1363801"/>
            <a:ext cx="9716342" cy="4130398"/>
          </a:xfrm>
          <a:prstGeom prst="rect">
            <a:avLst/>
          </a:prstGeom>
        </p:spPr>
      </p:pic>
    </p:spTree>
    <p:extLst>
      <p:ext uri="{BB962C8B-B14F-4D97-AF65-F5344CB8AC3E}">
        <p14:creationId xmlns:p14="http://schemas.microsoft.com/office/powerpoint/2010/main" val="2072684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购物车设计</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fld id="{7F65B630-C7FF-41C0-9923-C5E5E29EED81}" type="slidenum">
              <a:rPr lang="zh-CN" altLang="en-US" smtClean="0"/>
              <a:t>25</a:t>
            </a:fld>
            <a:endParaRPr lang="zh-CN" altLang="en-US"/>
          </a:p>
        </p:txBody>
      </p:sp>
      <p:pic>
        <p:nvPicPr>
          <p:cNvPr id="8" name="图片 7">
            <a:extLst>
              <a:ext uri="{FF2B5EF4-FFF2-40B4-BE49-F238E27FC236}">
                <a16:creationId xmlns:a16="http://schemas.microsoft.com/office/drawing/2014/main" id="{8357EC62-1391-229F-C4DC-1014A0B51E0B}"/>
              </a:ext>
            </a:extLst>
          </p:cNvPr>
          <p:cNvPicPr>
            <a:picLocks noChangeAspect="1"/>
          </p:cNvPicPr>
          <p:nvPr/>
        </p:nvPicPr>
        <p:blipFill>
          <a:blip r:embed="rId2"/>
          <a:stretch>
            <a:fillRect/>
          </a:stretch>
        </p:blipFill>
        <p:spPr>
          <a:xfrm>
            <a:off x="660400" y="1252654"/>
            <a:ext cx="9883997" cy="3139712"/>
          </a:xfrm>
          <a:prstGeom prst="rect">
            <a:avLst/>
          </a:prstGeom>
        </p:spPr>
      </p:pic>
    </p:spTree>
    <p:extLst>
      <p:ext uri="{BB962C8B-B14F-4D97-AF65-F5344CB8AC3E}">
        <p14:creationId xmlns:p14="http://schemas.microsoft.com/office/powerpoint/2010/main" val="1907482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应用构建</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FFFFFF">
                    <a:lumMod val="50000"/>
                    <a:lumOff val="50000"/>
                  </a:srgbClr>
                </a:solidFill>
                <a:effectLst/>
                <a:uLnTx/>
                <a:uFillTx/>
                <a:latin typeface="Arial"/>
                <a:ea typeface="微软雅黑"/>
                <a:cs typeface="+mn-cs"/>
                <a:sym typeface="+mn-lt"/>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000" b="0" i="0" u="none" strike="noStrike" kern="1200" cap="none" spc="0" normalizeH="0" baseline="0" noProof="0">
              <a:ln>
                <a:noFill/>
              </a:ln>
              <a:solidFill>
                <a:srgbClr val="FFFFFF">
                  <a:lumMod val="50000"/>
                  <a:lumOff val="50000"/>
                </a:srgbClr>
              </a:solidFill>
              <a:effectLst/>
              <a:uLnTx/>
              <a:uFillTx/>
              <a:latin typeface="Arial"/>
              <a:ea typeface="微软雅黑"/>
              <a:cs typeface="+mn-cs"/>
              <a:sym typeface="+mn-lt"/>
            </a:endParaRPr>
          </a:p>
        </p:txBody>
      </p:sp>
      <p:sp>
        <p:nvSpPr>
          <p:cNvPr id="10" name="文本框 9">
            <a:extLst>
              <a:ext uri="{FF2B5EF4-FFF2-40B4-BE49-F238E27FC236}">
                <a16:creationId xmlns:a16="http://schemas.microsoft.com/office/drawing/2014/main" id="{7A260B71-BC21-1AB7-495B-508F491C7803}"/>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GB" altLang="zh-CN" sz="7200" b="1" i="0" u="none" strike="noStrike" kern="1200" cap="none" spc="0" normalizeH="0" baseline="0" noProof="0" dirty="0">
                <a:ln>
                  <a:noFill/>
                </a:ln>
                <a:solidFill>
                  <a:srgbClr val="FFFFFF"/>
                </a:solidFill>
                <a:effectLst/>
                <a:uLnTx/>
                <a:uFillTx/>
                <a:latin typeface="Arial"/>
                <a:ea typeface="微软雅黑"/>
                <a:cs typeface="+mn-ea"/>
                <a:sym typeface="+mn-lt"/>
              </a:rPr>
              <a:t>06</a:t>
            </a:r>
            <a:endParaRPr kumimoji="0" lang="en-GB" altLang="en-US" sz="72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Tree>
    <p:custDataLst>
      <p:tags r:id="rId1"/>
    </p:custDataLst>
    <p:extLst>
      <p:ext uri="{BB962C8B-B14F-4D97-AF65-F5344CB8AC3E}">
        <p14:creationId xmlns:p14="http://schemas.microsoft.com/office/powerpoint/2010/main" val="13639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前台首页</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60400"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首先进入首页页面，首页展示轮番图和商品分类信息，具体的页面效果如下图所示。</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CBECD15D-2AB7-A95F-2A34-4455E278B1EB}"/>
              </a:ext>
            </a:extLst>
          </p:cNvPr>
          <p:cNvPicPr>
            <a:picLocks noChangeAspect="1"/>
          </p:cNvPicPr>
          <p:nvPr/>
        </p:nvPicPr>
        <p:blipFill>
          <a:blip r:embed="rId2"/>
          <a:stretch>
            <a:fillRect/>
          </a:stretch>
        </p:blipFill>
        <p:spPr>
          <a:xfrm>
            <a:off x="660400" y="1416694"/>
            <a:ext cx="9444654" cy="4794101"/>
          </a:xfrm>
          <a:prstGeom prst="rect">
            <a:avLst/>
          </a:prstGeom>
        </p:spPr>
      </p:pic>
    </p:spTree>
    <p:extLst>
      <p:ext uri="{BB962C8B-B14F-4D97-AF65-F5344CB8AC3E}">
        <p14:creationId xmlns:p14="http://schemas.microsoft.com/office/powerpoint/2010/main" val="1867959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购物车</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60400"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购物车展示商品信息和提供结算功能，具体的效果图如下图所示。</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2782578-9374-6E1E-3A58-2978EC1CD3CE}"/>
              </a:ext>
            </a:extLst>
          </p:cNvPr>
          <p:cNvPicPr>
            <a:picLocks noChangeAspect="1"/>
          </p:cNvPicPr>
          <p:nvPr/>
        </p:nvPicPr>
        <p:blipFill>
          <a:blip r:embed="rId2"/>
          <a:stretch>
            <a:fillRect/>
          </a:stretch>
        </p:blipFill>
        <p:spPr>
          <a:xfrm>
            <a:off x="625477" y="1416694"/>
            <a:ext cx="9990686" cy="5037257"/>
          </a:xfrm>
          <a:prstGeom prst="rect">
            <a:avLst/>
          </a:prstGeom>
        </p:spPr>
      </p:pic>
    </p:spTree>
    <p:extLst>
      <p:ext uri="{BB962C8B-B14F-4D97-AF65-F5344CB8AC3E}">
        <p14:creationId xmlns:p14="http://schemas.microsoft.com/office/powerpoint/2010/main" val="1158279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我的订单</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25477" y="1038031"/>
            <a:ext cx="9955763" cy="959237"/>
          </a:xfrm>
          <a:prstGeom prst="rect">
            <a:avLst/>
          </a:prstGeom>
          <a:noFill/>
        </p:spPr>
        <p:txBody>
          <a:bodyPr wrap="square" rtlCol="0">
            <a:spAutoFit/>
          </a:bodyPr>
          <a:lstStyle/>
          <a:p>
            <a:pPr algn="just"/>
            <a:r>
              <a:rPr lang="zh-CN" altLang="zh-CN" sz="1800" kern="100" dirty="0">
                <a:effectLst/>
                <a:latin typeface="Times New Roman" panose="02020603050405020304" pitchFamily="18" charset="0"/>
                <a:ea typeface="宋体" panose="02010600030101010101" pitchFamily="2" charset="-122"/>
              </a:rPr>
              <a:t>我的订单页面展示全部订单列表，待付款订单列表，待收货列表和待评价列表。具体的效果图如下图所示。</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1CD818F8-69FC-FAF2-2AA3-6725367B4C1C}"/>
              </a:ext>
            </a:extLst>
          </p:cNvPr>
          <p:cNvPicPr>
            <a:picLocks noChangeAspect="1"/>
          </p:cNvPicPr>
          <p:nvPr/>
        </p:nvPicPr>
        <p:blipFill>
          <a:blip r:embed="rId2"/>
          <a:stretch>
            <a:fillRect/>
          </a:stretch>
        </p:blipFill>
        <p:spPr>
          <a:xfrm>
            <a:off x="660400" y="1653103"/>
            <a:ext cx="9975444" cy="4671465"/>
          </a:xfrm>
          <a:prstGeom prst="rect">
            <a:avLst/>
          </a:prstGeom>
        </p:spPr>
      </p:pic>
    </p:spTree>
    <p:extLst>
      <p:ext uri="{BB962C8B-B14F-4D97-AF65-F5344CB8AC3E}">
        <p14:creationId xmlns:p14="http://schemas.microsoft.com/office/powerpoint/2010/main" val="279947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项目建议书</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fld id="{7F65B630-C7FF-41C0-9923-C5E5E29EED81}" type="slidenum">
              <a:rPr lang="zh-CN" altLang="en-US" smtClean="0">
                <a:sym typeface="+mn-lt"/>
              </a:rPr>
              <a:pPr/>
              <a:t>3</a:t>
            </a:fld>
            <a:endParaRPr lang="zh-CN" altLang="en-US">
              <a:sym typeface="+mn-lt"/>
            </a:endParaRPr>
          </a:p>
        </p:txBody>
      </p:sp>
      <p:sp>
        <p:nvSpPr>
          <p:cNvPr id="3" name="文本框 2">
            <a:extLst>
              <a:ext uri="{FF2B5EF4-FFF2-40B4-BE49-F238E27FC236}">
                <a16:creationId xmlns:a16="http://schemas.microsoft.com/office/drawing/2014/main" id="{05187767-A68D-E463-54F6-C4C4A7FE5933}"/>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7200">
                <a:latin typeface="+mn-lt"/>
                <a:ea typeface="+mn-ea"/>
                <a:cs typeface="+mn-ea"/>
                <a:sym typeface="+mn-lt"/>
              </a:rPr>
              <a:t>01</a:t>
            </a:r>
            <a:endParaRPr lang="en-GB" sz="7200" dirty="0">
              <a:latin typeface="+mn-lt"/>
              <a:ea typeface="+mn-ea"/>
              <a:cs typeface="+mn-ea"/>
              <a:sym typeface="+mn-lt"/>
            </a:endParaRPr>
          </a:p>
        </p:txBody>
      </p:sp>
    </p:spTree>
    <p:custDataLst>
      <p:tags r:id="rId1"/>
    </p:custDataLst>
    <p:extLst>
      <p:ext uri="{BB962C8B-B14F-4D97-AF65-F5344CB8AC3E}">
        <p14:creationId xmlns:p14="http://schemas.microsoft.com/office/powerpoint/2010/main" val="1578469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收藏夹</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25477"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收藏夹页面展示收藏的商品信息以及提供取消收藏的操作。</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35363871-E2E0-37DB-6DE9-7E566E5F851B}"/>
              </a:ext>
            </a:extLst>
          </p:cNvPr>
          <p:cNvPicPr>
            <a:picLocks noChangeAspect="1"/>
          </p:cNvPicPr>
          <p:nvPr/>
        </p:nvPicPr>
        <p:blipFill>
          <a:blip r:embed="rId2"/>
          <a:stretch>
            <a:fillRect/>
          </a:stretch>
        </p:blipFill>
        <p:spPr>
          <a:xfrm>
            <a:off x="803933" y="2424231"/>
            <a:ext cx="9777307" cy="2240474"/>
          </a:xfrm>
          <a:prstGeom prst="rect">
            <a:avLst/>
          </a:prstGeom>
        </p:spPr>
      </p:pic>
    </p:spTree>
    <p:extLst>
      <p:ext uri="{BB962C8B-B14F-4D97-AF65-F5344CB8AC3E}">
        <p14:creationId xmlns:p14="http://schemas.microsoft.com/office/powerpoint/2010/main" val="3715988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个人中心</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25477"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个人中心展示该用户的基本信息，提供修改和充值操作。</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A03E8F0F-2763-07AD-2D71-F56CC580BC05}"/>
              </a:ext>
            </a:extLst>
          </p:cNvPr>
          <p:cNvPicPr>
            <a:picLocks noChangeAspect="1"/>
          </p:cNvPicPr>
          <p:nvPr/>
        </p:nvPicPr>
        <p:blipFill>
          <a:blip r:embed="rId2"/>
          <a:stretch>
            <a:fillRect/>
          </a:stretch>
        </p:blipFill>
        <p:spPr>
          <a:xfrm>
            <a:off x="625477" y="1381642"/>
            <a:ext cx="9723963" cy="5082980"/>
          </a:xfrm>
          <a:prstGeom prst="rect">
            <a:avLst/>
          </a:prstGeom>
        </p:spPr>
      </p:pic>
    </p:spTree>
    <p:extLst>
      <p:ext uri="{BB962C8B-B14F-4D97-AF65-F5344CB8AC3E}">
        <p14:creationId xmlns:p14="http://schemas.microsoft.com/office/powerpoint/2010/main" val="3216800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收货地址</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25477"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收货地址是用户可以维护自己的收获信息，前台收货地址具有增删改查功能。</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B9679F89-8A14-8EB7-F9F9-7BC531FA548C}"/>
              </a:ext>
            </a:extLst>
          </p:cNvPr>
          <p:cNvPicPr>
            <a:picLocks noChangeAspect="1"/>
          </p:cNvPicPr>
          <p:nvPr/>
        </p:nvPicPr>
        <p:blipFill>
          <a:blip r:embed="rId2"/>
          <a:stretch>
            <a:fillRect/>
          </a:stretch>
        </p:blipFill>
        <p:spPr>
          <a:xfrm>
            <a:off x="660400" y="2489007"/>
            <a:ext cx="10120237" cy="2110923"/>
          </a:xfrm>
          <a:prstGeom prst="rect">
            <a:avLst/>
          </a:prstGeom>
        </p:spPr>
      </p:pic>
    </p:spTree>
    <p:extLst>
      <p:ext uri="{BB962C8B-B14F-4D97-AF65-F5344CB8AC3E}">
        <p14:creationId xmlns:p14="http://schemas.microsoft.com/office/powerpoint/2010/main" val="285138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搜索框</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25477"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用户可以通过搜索框搜索相关商品信息。</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543D5791-7165-9D40-811D-92B7C782B399}"/>
              </a:ext>
            </a:extLst>
          </p:cNvPr>
          <p:cNvPicPr>
            <a:picLocks noChangeAspect="1"/>
          </p:cNvPicPr>
          <p:nvPr/>
        </p:nvPicPr>
        <p:blipFill>
          <a:blip r:embed="rId2"/>
          <a:stretch>
            <a:fillRect/>
          </a:stretch>
        </p:blipFill>
        <p:spPr>
          <a:xfrm>
            <a:off x="625477" y="1523389"/>
            <a:ext cx="9739204" cy="3307367"/>
          </a:xfrm>
          <a:prstGeom prst="rect">
            <a:avLst/>
          </a:prstGeom>
        </p:spPr>
      </p:pic>
    </p:spTree>
    <p:extLst>
      <p:ext uri="{BB962C8B-B14F-4D97-AF65-F5344CB8AC3E}">
        <p14:creationId xmlns:p14="http://schemas.microsoft.com/office/powerpoint/2010/main" val="3152461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后台首页</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60400"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后台管理系统的首页功能展示商城的销售汇总信息以及系统公告信息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6C7CB738-01BE-92F1-B190-881B9168CFA1}"/>
              </a:ext>
            </a:extLst>
          </p:cNvPr>
          <p:cNvPicPr>
            <a:picLocks noChangeAspect="1"/>
          </p:cNvPicPr>
          <p:nvPr/>
        </p:nvPicPr>
        <p:blipFill>
          <a:blip r:embed="rId2"/>
          <a:stretch>
            <a:fillRect/>
          </a:stretch>
        </p:blipFill>
        <p:spPr>
          <a:xfrm>
            <a:off x="660400" y="1416694"/>
            <a:ext cx="9955763" cy="4272410"/>
          </a:xfrm>
          <a:prstGeom prst="rect">
            <a:avLst/>
          </a:prstGeom>
        </p:spPr>
      </p:pic>
    </p:spTree>
    <p:extLst>
      <p:ext uri="{BB962C8B-B14F-4D97-AF65-F5344CB8AC3E}">
        <p14:creationId xmlns:p14="http://schemas.microsoft.com/office/powerpoint/2010/main" val="4072869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用户管理</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60400"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用户管理主要是实现系统的所有的用户列表，提供新增，修改，删除功能</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0CFFD9B-920F-F4F8-F97D-F07FF14EE52C}"/>
              </a:ext>
            </a:extLst>
          </p:cNvPr>
          <p:cNvPicPr>
            <a:picLocks noChangeAspect="1"/>
          </p:cNvPicPr>
          <p:nvPr/>
        </p:nvPicPr>
        <p:blipFill>
          <a:blip r:embed="rId2"/>
          <a:stretch>
            <a:fillRect/>
          </a:stretch>
        </p:blipFill>
        <p:spPr>
          <a:xfrm>
            <a:off x="660400" y="1424925"/>
            <a:ext cx="9649927" cy="4239087"/>
          </a:xfrm>
          <a:prstGeom prst="rect">
            <a:avLst/>
          </a:prstGeom>
        </p:spPr>
      </p:pic>
    </p:spTree>
    <p:extLst>
      <p:ext uri="{BB962C8B-B14F-4D97-AF65-F5344CB8AC3E}">
        <p14:creationId xmlns:p14="http://schemas.microsoft.com/office/powerpoint/2010/main" val="335498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商品管理</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60400"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商品管理页面主要维护该系统的全部商品信息，主要提供增删改查功能。</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B9209F44-06F2-B25A-16EC-FE780A2079F5}"/>
              </a:ext>
            </a:extLst>
          </p:cNvPr>
          <p:cNvPicPr>
            <a:picLocks noChangeAspect="1"/>
          </p:cNvPicPr>
          <p:nvPr/>
        </p:nvPicPr>
        <p:blipFill>
          <a:blip r:embed="rId2"/>
          <a:stretch>
            <a:fillRect/>
          </a:stretch>
        </p:blipFill>
        <p:spPr>
          <a:xfrm>
            <a:off x="673100" y="1407363"/>
            <a:ext cx="9319986" cy="5188024"/>
          </a:xfrm>
          <a:prstGeom prst="rect">
            <a:avLst/>
          </a:prstGeom>
        </p:spPr>
      </p:pic>
    </p:spTree>
    <p:extLst>
      <p:ext uri="{BB962C8B-B14F-4D97-AF65-F5344CB8AC3E}">
        <p14:creationId xmlns:p14="http://schemas.microsoft.com/office/powerpoint/2010/main" val="1891680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订单管理</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60400" y="1038031"/>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订单管理主要维护的是用户在商城中下单的记录，提供发货功能</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DF0F3AC4-73AC-0612-6CCF-85379721C7A2}"/>
              </a:ext>
            </a:extLst>
          </p:cNvPr>
          <p:cNvPicPr>
            <a:picLocks noChangeAspect="1"/>
          </p:cNvPicPr>
          <p:nvPr/>
        </p:nvPicPr>
        <p:blipFill>
          <a:blip r:embed="rId2"/>
          <a:stretch>
            <a:fillRect/>
          </a:stretch>
        </p:blipFill>
        <p:spPr>
          <a:xfrm>
            <a:off x="660400" y="1513429"/>
            <a:ext cx="10988351" cy="3495240"/>
          </a:xfrm>
          <a:prstGeom prst="rect">
            <a:avLst/>
          </a:prstGeom>
        </p:spPr>
      </p:pic>
    </p:spTree>
    <p:extLst>
      <p:ext uri="{BB962C8B-B14F-4D97-AF65-F5344CB8AC3E}">
        <p14:creationId xmlns:p14="http://schemas.microsoft.com/office/powerpoint/2010/main" val="1094412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应用测试</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FFFFFF">
                    <a:lumMod val="50000"/>
                    <a:lumOff val="50000"/>
                  </a:srgbClr>
                </a:solidFill>
                <a:effectLst/>
                <a:uLnTx/>
                <a:uFillTx/>
                <a:latin typeface="Arial"/>
                <a:ea typeface="微软雅黑"/>
                <a:cs typeface="+mn-cs"/>
                <a:sym typeface="+mn-lt"/>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000" b="0" i="0" u="none" strike="noStrike" kern="1200" cap="none" spc="0" normalizeH="0" baseline="0" noProof="0">
              <a:ln>
                <a:noFill/>
              </a:ln>
              <a:solidFill>
                <a:srgbClr val="FFFFFF">
                  <a:lumMod val="50000"/>
                  <a:lumOff val="50000"/>
                </a:srgbClr>
              </a:solidFill>
              <a:effectLst/>
              <a:uLnTx/>
              <a:uFillTx/>
              <a:latin typeface="Arial"/>
              <a:ea typeface="微软雅黑"/>
              <a:cs typeface="+mn-cs"/>
              <a:sym typeface="+mn-lt"/>
            </a:endParaRPr>
          </a:p>
        </p:txBody>
      </p:sp>
      <p:sp>
        <p:nvSpPr>
          <p:cNvPr id="10" name="文本框 9">
            <a:extLst>
              <a:ext uri="{FF2B5EF4-FFF2-40B4-BE49-F238E27FC236}">
                <a16:creationId xmlns:a16="http://schemas.microsoft.com/office/drawing/2014/main" id="{7A260B71-BC21-1AB7-495B-508F491C7803}"/>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GB" altLang="zh-CN" sz="7200" b="1" i="0" u="none" strike="noStrike" kern="1200" cap="none" spc="0" normalizeH="0" baseline="0" noProof="0" dirty="0">
                <a:ln>
                  <a:noFill/>
                </a:ln>
                <a:solidFill>
                  <a:srgbClr val="FFFFFF"/>
                </a:solidFill>
                <a:effectLst/>
                <a:uLnTx/>
                <a:uFillTx/>
                <a:latin typeface="Arial"/>
                <a:ea typeface="微软雅黑"/>
                <a:cs typeface="+mn-ea"/>
                <a:sym typeface="+mn-lt"/>
              </a:rPr>
              <a:t>07</a:t>
            </a:r>
            <a:endParaRPr kumimoji="0" lang="en-GB" altLang="en-US" sz="72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Tree>
    <p:custDataLst>
      <p:tags r:id="rId1"/>
    </p:custDataLst>
    <p:extLst>
      <p:ext uri="{BB962C8B-B14F-4D97-AF65-F5344CB8AC3E}">
        <p14:creationId xmlns:p14="http://schemas.microsoft.com/office/powerpoint/2010/main" val="2176549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功能测试</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660400" y="1038031"/>
            <a:ext cx="9955763" cy="3970318"/>
          </a:xfrm>
          <a:prstGeom prst="rect">
            <a:avLst/>
          </a:prstGeom>
          <a:noFill/>
        </p:spPr>
        <p:txBody>
          <a:bodyPr wrap="square" rtlCol="0">
            <a:spAutoFit/>
          </a:bodyPr>
          <a:lstStyle/>
          <a:p>
            <a:pPr lvl="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用户登录测试</a:t>
            </a:r>
          </a:p>
          <a:p>
            <a:pPr lvl="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登录页面是否显示正常</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用户名和密码的输入框是否正确地接受输入</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测试是否可以顺利登录系统</a:t>
            </a:r>
            <a:r>
              <a:rPr lang="zh-CN" altLang="en-US" kern="100" dirty="0">
                <a:latin typeface="Calibri" panose="020F0502020204030204" pitchFamily="34" charset="0"/>
                <a:ea typeface="宋体" panose="02010600030101010101" pitchFamily="2" charset="-122"/>
                <a:cs typeface="Times New Roman" panose="02020603050405020304" pitchFamily="18" charset="0"/>
              </a:rPr>
              <a:t>。 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用户名或密码</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错误时</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登录系统是否会出现错误提示</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kern="100" dirty="0">
                <a:latin typeface="Calibri" panose="020F0502020204030204" pitchFamily="34" charset="0"/>
                <a:ea typeface="宋体" panose="02010600030101010101" pitchFamily="2" charset="-122"/>
                <a:cs typeface="Times New Roman" panose="02020603050405020304" pitchFamily="18" charset="0"/>
              </a:rPr>
              <a:t>商品</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查询测试</a:t>
            </a:r>
          </a:p>
          <a:p>
            <a:pPr lvl="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是否能够</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根据</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商品名称或部分关键字</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进行</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商品</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查询</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查询结果是否准确</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 是</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just"/>
            <a:r>
              <a:rPr lang="zh-CN" altLang="en-US" kern="100" dirty="0">
                <a:latin typeface="Calibri" panose="020F0502020204030204" pitchFamily="34" charset="0"/>
                <a:ea typeface="宋体" panose="02010600030101010101" pitchFamily="2" charset="-122"/>
                <a:cs typeface="Times New Roman" panose="02020603050405020304" pitchFamily="18" charset="0"/>
              </a:rPr>
              <a:t>是否能够正常查看商品信息。 是。</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lvl="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、购物车</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测试</a:t>
            </a:r>
          </a:p>
          <a:p>
            <a:pPr lvl="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商品是否能够正常的添加到购物车</a:t>
            </a:r>
            <a:r>
              <a:rPr lang="zh-CN" altLang="en-US" kern="100" dirty="0">
                <a:latin typeface="Calibri" panose="020F0502020204030204" pitchFamily="34" charset="0"/>
                <a:ea typeface="宋体" panose="02010600030101010101" pitchFamily="2" charset="-122"/>
                <a:cs typeface="Times New Roman" panose="02020603050405020304" pitchFamily="18" charset="0"/>
              </a:rPr>
              <a:t>。 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是否能够在购物车内正常进行结算。 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是否能够选择收货地址。 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是否能够正常提交订单。 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150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A38AF-68EE-F718-0157-FA2D1E3F1275}"/>
              </a:ext>
            </a:extLst>
          </p:cNvPr>
          <p:cNvSpPr>
            <a:spLocks noGrp="1"/>
          </p:cNvSpPr>
          <p:nvPr>
            <p:ph type="title"/>
          </p:nvPr>
        </p:nvSpPr>
        <p:spPr/>
        <p:txBody>
          <a:bodyPr/>
          <a:lstStyle/>
          <a:p>
            <a:r>
              <a:rPr lang="zh-CN" altLang="en-US" dirty="0">
                <a:latin typeface="+mn-lt"/>
                <a:ea typeface="+mn-ea"/>
                <a:cs typeface="+mn-ea"/>
                <a:sym typeface="+mn-lt"/>
              </a:rPr>
              <a:t>项目建议书</a:t>
            </a:r>
          </a:p>
        </p:txBody>
      </p:sp>
      <p:sp>
        <p:nvSpPr>
          <p:cNvPr id="3" name="灯片编号占位符 2">
            <a:extLst>
              <a:ext uri="{FF2B5EF4-FFF2-40B4-BE49-F238E27FC236}">
                <a16:creationId xmlns:a16="http://schemas.microsoft.com/office/drawing/2014/main" id="{187BC7EA-816A-197E-6C10-B5D73480A2D4}"/>
              </a:ext>
            </a:extLst>
          </p:cNvPr>
          <p:cNvSpPr>
            <a:spLocks noGrp="1"/>
          </p:cNvSpPr>
          <p:nvPr>
            <p:ph type="sldNum" sz="quarter" idx="12"/>
          </p:nvPr>
        </p:nvSpPr>
        <p:spPr/>
        <p:txBody>
          <a:bodyPr/>
          <a:lstStyle/>
          <a:p>
            <a:fld id="{7F65B630-C7FF-41C0-9923-C5E5E29EED81}" type="slidenum">
              <a:rPr lang="zh-CN" altLang="en-US" smtClean="0">
                <a:cs typeface="+mn-ea"/>
                <a:sym typeface="+mn-lt"/>
              </a:rPr>
              <a:t>4</a:t>
            </a:fld>
            <a:endParaRPr lang="zh-CN" altLang="en-US">
              <a:cs typeface="+mn-ea"/>
              <a:sym typeface="+mn-lt"/>
            </a:endParaRPr>
          </a:p>
        </p:txBody>
      </p:sp>
      <p:grpSp>
        <p:nvGrpSpPr>
          <p:cNvPr id="23" name="组合 22">
            <a:extLst>
              <a:ext uri="{FF2B5EF4-FFF2-40B4-BE49-F238E27FC236}">
                <a16:creationId xmlns:a16="http://schemas.microsoft.com/office/drawing/2014/main" id="{FFABE1B9-C409-8405-3E3E-EDAEF363A5EF}"/>
              </a:ext>
            </a:extLst>
          </p:cNvPr>
          <p:cNvGrpSpPr/>
          <p:nvPr/>
        </p:nvGrpSpPr>
        <p:grpSpPr>
          <a:xfrm>
            <a:off x="656828" y="1847531"/>
            <a:ext cx="10858501" cy="4180045"/>
            <a:chOff x="700746" y="2005700"/>
            <a:chExt cx="10858501" cy="4180045"/>
          </a:xfrm>
        </p:grpSpPr>
        <p:grpSp>
          <p:nvGrpSpPr>
            <p:cNvPr id="7" name="组合 6">
              <a:extLst>
                <a:ext uri="{FF2B5EF4-FFF2-40B4-BE49-F238E27FC236}">
                  <a16:creationId xmlns:a16="http://schemas.microsoft.com/office/drawing/2014/main" id="{4BB1CA04-A47A-33CF-F559-CDB7AFDF0DB9}"/>
                </a:ext>
              </a:extLst>
            </p:cNvPr>
            <p:cNvGrpSpPr/>
            <p:nvPr/>
          </p:nvGrpSpPr>
          <p:grpSpPr>
            <a:xfrm>
              <a:off x="700746" y="2018205"/>
              <a:ext cx="4990033" cy="1568964"/>
              <a:chOff x="700746" y="2376346"/>
              <a:chExt cx="4990033" cy="1568964"/>
            </a:xfrm>
          </p:grpSpPr>
          <p:sp>
            <p:nvSpPr>
              <p:cNvPr id="20" name="矩形: 圆角 19">
                <a:extLst>
                  <a:ext uri="{FF2B5EF4-FFF2-40B4-BE49-F238E27FC236}">
                    <a16:creationId xmlns:a16="http://schemas.microsoft.com/office/drawing/2014/main" id="{9BD3D241-BD5F-E708-189F-891D0064B026}"/>
                  </a:ext>
                </a:extLst>
              </p:cNvPr>
              <p:cNvSpPr/>
              <p:nvPr/>
            </p:nvSpPr>
            <p:spPr>
              <a:xfrm>
                <a:off x="700746" y="2396262"/>
                <a:ext cx="4990033" cy="1549048"/>
              </a:xfrm>
              <a:prstGeom prst="roundRect">
                <a:avLst>
                  <a:gd name="adj" fmla="val 8155"/>
                </a:avLst>
              </a:prstGeom>
              <a:solidFill>
                <a:schemeClr val="accent1">
                  <a:alpha val="15000"/>
                </a:schemeClr>
              </a:solidFill>
              <a:ln w="12700" cap="flat">
                <a:noFill/>
                <a:prstDash val="solid"/>
                <a:miter/>
              </a:ln>
              <a:effectLst/>
            </p:spPr>
            <p:txBody>
              <a:bodyPr lIns="396000" tIns="360000" rIns="396000" bIns="45720" rtlCol="0" anchor="ctr"/>
              <a:lstStyle/>
              <a:p>
                <a:pPr marL="0" marR="0" lvl="0" indent="0" defTabSz="914400" rtl="0" eaLnBrk="1" fontAlgn="auto" latinLnBrk="0" hangingPunct="1">
                  <a:lnSpc>
                    <a:spcPct val="150000"/>
                  </a:lnSpc>
                  <a:spcBef>
                    <a:spcPts val="0"/>
                  </a:spcBef>
                  <a:spcAft>
                    <a:spcPts val="0"/>
                  </a:spcAft>
                  <a:buClrTx/>
                  <a:buSzTx/>
                  <a:buFontTx/>
                  <a:buNone/>
                  <a:tabLst/>
                  <a:defRPr/>
                </a:pPr>
                <a:r>
                  <a:rPr lang="zh-CN" altLang="en-US" sz="1400" b="1" i="0" dirty="0">
                    <a:solidFill>
                      <a:srgbClr val="24292F"/>
                    </a:solidFill>
                    <a:effectLst/>
                    <a:latin typeface="仿宋" panose="02010609060101010101" pitchFamily="49" charset="-122"/>
                    <a:ea typeface="仿宋" panose="02010609060101010101" pitchFamily="49" charset="-122"/>
                  </a:rPr>
                  <a:t>该项目所属的领域是电子商务，旨在为广大消费者提供一个方便快捷、安全可靠的购物平台，同时也为商家提供一个高效的销售渠道。</a:t>
                </a:r>
                <a:endParaRPr kumimoji="0" lang="zh-CN" altLang="en-US" sz="1400" b="1" i="0" u="none" strike="noStrike" kern="1200" cap="none" spc="0" normalizeH="0" baseline="0" noProof="0" dirty="0">
                  <a:ln>
                    <a:noFill/>
                  </a:ln>
                  <a:effectLst/>
                  <a:uLnTx/>
                  <a:uFillTx/>
                  <a:latin typeface="仿宋" panose="02010609060101010101" pitchFamily="49" charset="-122"/>
                  <a:ea typeface="仿宋" panose="02010609060101010101" pitchFamily="49" charset="-122"/>
                  <a:cs typeface="+mn-ea"/>
                  <a:sym typeface="+mn-lt"/>
                </a:endParaRPr>
              </a:p>
            </p:txBody>
          </p:sp>
          <p:sp>
            <p:nvSpPr>
              <p:cNvPr id="21" name="矩形 20">
                <a:extLst>
                  <a:ext uri="{FF2B5EF4-FFF2-40B4-BE49-F238E27FC236}">
                    <a16:creationId xmlns:a16="http://schemas.microsoft.com/office/drawing/2014/main" id="{F987647C-5E62-FA66-8A15-0BC6382043BE}"/>
                  </a:ext>
                </a:extLst>
              </p:cNvPr>
              <p:cNvSpPr/>
              <p:nvPr/>
            </p:nvSpPr>
            <p:spPr>
              <a:xfrm flipH="1">
                <a:off x="700747" y="2643594"/>
                <a:ext cx="48439" cy="10374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98D95D8D-502F-E388-2A6F-197137A4A35D}"/>
                  </a:ext>
                </a:extLst>
              </p:cNvPr>
              <p:cNvSpPr txBox="1"/>
              <p:nvPr/>
            </p:nvSpPr>
            <p:spPr>
              <a:xfrm>
                <a:off x="1066799" y="2376346"/>
                <a:ext cx="2572842" cy="400110"/>
              </a:xfrm>
              <a:prstGeom prst="rect">
                <a:avLst/>
              </a:prstGeom>
              <a:noFill/>
            </p:spPr>
            <p:txBody>
              <a:bodyPr wrap="square" rtlCol="0">
                <a:spAutoFit/>
              </a:bodyPr>
              <a:lstStyle/>
              <a:p>
                <a:r>
                  <a:rPr lang="zh-CN" altLang="en-US" sz="2000" b="1" dirty="0">
                    <a:cs typeface="+mn-ea"/>
                    <a:sym typeface="+mn-lt"/>
                  </a:rPr>
                  <a:t>所属领域</a:t>
                </a:r>
              </a:p>
            </p:txBody>
          </p:sp>
        </p:grpSp>
        <p:grpSp>
          <p:nvGrpSpPr>
            <p:cNvPr id="8" name="组合 7">
              <a:extLst>
                <a:ext uri="{FF2B5EF4-FFF2-40B4-BE49-F238E27FC236}">
                  <a16:creationId xmlns:a16="http://schemas.microsoft.com/office/drawing/2014/main" id="{FD157ED1-4B19-456E-C25A-BAC928281ECA}"/>
                </a:ext>
              </a:extLst>
            </p:cNvPr>
            <p:cNvGrpSpPr/>
            <p:nvPr/>
          </p:nvGrpSpPr>
          <p:grpSpPr>
            <a:xfrm>
              <a:off x="6504647" y="2005700"/>
              <a:ext cx="5014253" cy="1581468"/>
              <a:chOff x="700747" y="2363841"/>
              <a:chExt cx="5014253" cy="1581468"/>
            </a:xfrm>
          </p:grpSpPr>
          <p:sp>
            <p:nvSpPr>
              <p:cNvPr id="17" name="矩形: 圆角 16">
                <a:extLst>
                  <a:ext uri="{FF2B5EF4-FFF2-40B4-BE49-F238E27FC236}">
                    <a16:creationId xmlns:a16="http://schemas.microsoft.com/office/drawing/2014/main" id="{3A7D1AF3-BB4A-29B9-E9A3-519A9A06E83B}"/>
                  </a:ext>
                </a:extLst>
              </p:cNvPr>
              <p:cNvSpPr/>
              <p:nvPr/>
            </p:nvSpPr>
            <p:spPr>
              <a:xfrm>
                <a:off x="724967" y="2365814"/>
                <a:ext cx="4990033" cy="1579495"/>
              </a:xfrm>
              <a:prstGeom prst="roundRect">
                <a:avLst>
                  <a:gd name="adj" fmla="val 8155"/>
                </a:avLst>
              </a:prstGeom>
              <a:solidFill>
                <a:schemeClr val="accent2">
                  <a:alpha val="15000"/>
                </a:schemeClr>
              </a:solidFill>
              <a:ln w="12700" cap="flat">
                <a:noFill/>
                <a:prstDash val="solid"/>
                <a:miter/>
              </a:ln>
              <a:effectLst/>
            </p:spPr>
            <p:txBody>
              <a:bodyPr lIns="396000" tIns="360000" rIns="396000" bIns="45720" rtlCol="0" anchor="ctr"/>
              <a:lstStyle/>
              <a:p>
                <a:pPr>
                  <a:lnSpc>
                    <a:spcPct val="150000"/>
                  </a:lnSpc>
                  <a:defRPr/>
                </a:pPr>
                <a:r>
                  <a:rPr lang="zh-CN" altLang="en-US" sz="1400" b="1" i="0" dirty="0">
                    <a:solidFill>
                      <a:srgbClr val="24292F"/>
                    </a:solidFill>
                    <a:effectLst/>
                    <a:latin typeface="仿宋" panose="02010609060101010101" pitchFamily="49" charset="-122"/>
                    <a:ea typeface="仿宋" panose="02010609060101010101" pitchFamily="49" charset="-122"/>
                  </a:rPr>
                  <a:t>提供简单的电商服务</a:t>
                </a:r>
                <a:r>
                  <a:rPr lang="zh-CN" altLang="en-US" sz="1400" b="1" dirty="0">
                    <a:solidFill>
                      <a:srgbClr val="24292F"/>
                    </a:solidFill>
                    <a:latin typeface="仿宋" panose="02010609060101010101" pitchFamily="49" charset="-122"/>
                    <a:ea typeface="仿宋" panose="02010609060101010101" pitchFamily="49" charset="-122"/>
                  </a:rPr>
                  <a:t>，如：搜索</a:t>
                </a:r>
                <a:r>
                  <a:rPr lang="zh-CN" altLang="en-US" sz="1400" b="1" i="0" dirty="0">
                    <a:solidFill>
                      <a:srgbClr val="24292F"/>
                    </a:solidFill>
                    <a:effectLst/>
                    <a:latin typeface="仿宋" panose="02010609060101010101" pitchFamily="49" charset="-122"/>
                    <a:ea typeface="仿宋" panose="02010609060101010101" pitchFamily="49" charset="-122"/>
                  </a:rPr>
                  <a:t>、添加购物车、支付等以满足消费者的基本需求。</a:t>
                </a:r>
              </a:p>
              <a:p>
                <a:pPr marL="0" marR="0" lvl="0" indent="0"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effectLst/>
                  <a:uLnTx/>
                  <a:uFillTx/>
                  <a:cs typeface="+mn-ea"/>
                  <a:sym typeface="+mn-lt"/>
                </a:endParaRPr>
              </a:p>
            </p:txBody>
          </p:sp>
          <p:sp>
            <p:nvSpPr>
              <p:cNvPr id="18" name="矩形 17">
                <a:extLst>
                  <a:ext uri="{FF2B5EF4-FFF2-40B4-BE49-F238E27FC236}">
                    <a16:creationId xmlns:a16="http://schemas.microsoft.com/office/drawing/2014/main" id="{05332B37-913F-1091-B64C-56BB25255874}"/>
                  </a:ext>
                </a:extLst>
              </p:cNvPr>
              <p:cNvSpPr/>
              <p:nvPr/>
            </p:nvSpPr>
            <p:spPr>
              <a:xfrm flipH="1">
                <a:off x="700747" y="2643594"/>
                <a:ext cx="48439" cy="10374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F38C1AD1-8966-DA88-DBE2-C7373C032052}"/>
                  </a:ext>
                </a:extLst>
              </p:cNvPr>
              <p:cNvSpPr txBox="1"/>
              <p:nvPr/>
            </p:nvSpPr>
            <p:spPr>
              <a:xfrm>
                <a:off x="1066799" y="2363841"/>
                <a:ext cx="2572842" cy="400110"/>
              </a:xfrm>
              <a:prstGeom prst="rect">
                <a:avLst/>
              </a:prstGeom>
              <a:noFill/>
            </p:spPr>
            <p:txBody>
              <a:bodyPr wrap="square" rtlCol="0">
                <a:spAutoFit/>
              </a:bodyPr>
              <a:lstStyle/>
              <a:p>
                <a:r>
                  <a:rPr lang="zh-CN" altLang="en-US" sz="2000" b="1" dirty="0">
                    <a:cs typeface="+mn-ea"/>
                    <a:sym typeface="+mn-lt"/>
                  </a:rPr>
                  <a:t>项目目标</a:t>
                </a:r>
              </a:p>
            </p:txBody>
          </p:sp>
        </p:grpSp>
        <p:grpSp>
          <p:nvGrpSpPr>
            <p:cNvPr id="9" name="组合 8">
              <a:extLst>
                <a:ext uri="{FF2B5EF4-FFF2-40B4-BE49-F238E27FC236}">
                  <a16:creationId xmlns:a16="http://schemas.microsoft.com/office/drawing/2014/main" id="{EF85A0FA-26C7-6370-600E-BDBDECFB96D9}"/>
                </a:ext>
              </a:extLst>
            </p:cNvPr>
            <p:cNvGrpSpPr/>
            <p:nvPr/>
          </p:nvGrpSpPr>
          <p:grpSpPr>
            <a:xfrm>
              <a:off x="700747" y="3951592"/>
              <a:ext cx="10858500" cy="2234153"/>
              <a:chOff x="700747" y="2304890"/>
              <a:chExt cx="10858500" cy="2234153"/>
            </a:xfrm>
          </p:grpSpPr>
          <p:sp>
            <p:nvSpPr>
              <p:cNvPr id="14" name="矩形: 圆角 13">
                <a:extLst>
                  <a:ext uri="{FF2B5EF4-FFF2-40B4-BE49-F238E27FC236}">
                    <a16:creationId xmlns:a16="http://schemas.microsoft.com/office/drawing/2014/main" id="{51E92A59-4D9B-D0E0-5CD8-0325FADD9635}"/>
                  </a:ext>
                </a:extLst>
              </p:cNvPr>
              <p:cNvSpPr/>
              <p:nvPr/>
            </p:nvSpPr>
            <p:spPr>
              <a:xfrm>
                <a:off x="700747" y="2365814"/>
                <a:ext cx="10858500" cy="2173229"/>
              </a:xfrm>
              <a:prstGeom prst="roundRect">
                <a:avLst>
                  <a:gd name="adj" fmla="val 8155"/>
                </a:avLst>
              </a:prstGeom>
              <a:solidFill>
                <a:schemeClr val="accent2">
                  <a:alpha val="15000"/>
                </a:schemeClr>
              </a:solidFill>
              <a:ln w="12700" cap="flat">
                <a:noFill/>
                <a:prstDash val="solid"/>
                <a:miter/>
              </a:ln>
              <a:effectLst/>
            </p:spPr>
            <p:txBody>
              <a:bodyPr lIns="396000" tIns="360000" rIns="396000" bIns="45720" rtlCol="0" anchor="ctr"/>
              <a:lstStyle/>
              <a:p>
                <a:pPr>
                  <a:lnSpc>
                    <a:spcPct val="150000"/>
                  </a:lnSpc>
                  <a:defRPr/>
                </a:pPr>
                <a:r>
                  <a:rPr lang="en-US" altLang="zh-CN" sz="1400" b="1" i="0" dirty="0">
                    <a:solidFill>
                      <a:srgbClr val="24292F"/>
                    </a:solidFill>
                    <a:effectLst/>
                    <a:latin typeface="仿宋" panose="02010609060101010101" pitchFamily="49" charset="-122"/>
                    <a:ea typeface="仿宋" panose="02010609060101010101" pitchFamily="49" charset="-122"/>
                  </a:rPr>
                  <a:t>1.</a:t>
                </a:r>
                <a:r>
                  <a:rPr lang="zh-CN" altLang="en-US" sz="1400" b="1" i="0" dirty="0">
                    <a:solidFill>
                      <a:srgbClr val="24292F"/>
                    </a:solidFill>
                    <a:effectLst/>
                    <a:latin typeface="仿宋" panose="02010609060101010101" pitchFamily="49" charset="-122"/>
                    <a:ea typeface="仿宋" panose="02010609060101010101" pitchFamily="49" charset="-122"/>
                  </a:rPr>
                  <a:t>提供一个安全可靠的交易平台，保障用户信息安全和交易安全。</a:t>
                </a:r>
              </a:p>
              <a:p>
                <a:pPr>
                  <a:lnSpc>
                    <a:spcPct val="150000"/>
                  </a:lnSpc>
                  <a:defRPr/>
                </a:pPr>
                <a:r>
                  <a:rPr lang="en-US" altLang="zh-CN" sz="1400" b="1" i="0" dirty="0">
                    <a:solidFill>
                      <a:srgbClr val="24292F"/>
                    </a:solidFill>
                    <a:effectLst/>
                    <a:latin typeface="仿宋" panose="02010609060101010101" pitchFamily="49" charset="-122"/>
                    <a:ea typeface="仿宋" panose="02010609060101010101" pitchFamily="49" charset="-122"/>
                  </a:rPr>
                  <a:t>2.</a:t>
                </a:r>
                <a:r>
                  <a:rPr lang="zh-CN" altLang="en-US" sz="1400" b="1" i="0" dirty="0">
                    <a:solidFill>
                      <a:srgbClr val="24292F"/>
                    </a:solidFill>
                    <a:effectLst/>
                    <a:latin typeface="仿宋" panose="02010609060101010101" pitchFamily="49" charset="-122"/>
                    <a:ea typeface="仿宋" panose="02010609060101010101" pitchFamily="49" charset="-122"/>
                  </a:rPr>
                  <a:t>提供一个方便快捷的交易渠道。</a:t>
                </a:r>
              </a:p>
              <a:p>
                <a:pPr>
                  <a:lnSpc>
                    <a:spcPct val="150000"/>
                  </a:lnSpc>
                  <a:defRPr/>
                </a:pPr>
                <a:r>
                  <a:rPr lang="en-US" altLang="zh-CN" sz="1400" b="1" i="0" dirty="0">
                    <a:solidFill>
                      <a:srgbClr val="24292F"/>
                    </a:solidFill>
                    <a:effectLst/>
                    <a:latin typeface="仿宋" panose="02010609060101010101" pitchFamily="49" charset="-122"/>
                    <a:ea typeface="仿宋" panose="02010609060101010101" pitchFamily="49" charset="-122"/>
                  </a:rPr>
                  <a:t>3.</a:t>
                </a:r>
                <a:r>
                  <a:rPr lang="zh-CN" altLang="en-US" sz="1400" b="1" i="0" dirty="0">
                    <a:solidFill>
                      <a:srgbClr val="24292F"/>
                    </a:solidFill>
                    <a:effectLst/>
                    <a:latin typeface="仿宋" panose="02010609060101010101" pitchFamily="49" charset="-122"/>
                    <a:ea typeface="仿宋" panose="02010609060101010101" pitchFamily="49" charset="-122"/>
                  </a:rPr>
                  <a:t>提供一个丰富多样的商品展示平台，满足用户多样化的需求。</a:t>
                </a:r>
              </a:p>
              <a:p>
                <a:pPr marL="0" marR="0" lvl="0" indent="0"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effectLst/>
                  <a:uLnTx/>
                  <a:uFillTx/>
                  <a:cs typeface="+mn-ea"/>
                  <a:sym typeface="+mn-lt"/>
                </a:endParaRPr>
              </a:p>
            </p:txBody>
          </p:sp>
          <p:sp>
            <p:nvSpPr>
              <p:cNvPr id="15" name="矩形 14">
                <a:extLst>
                  <a:ext uri="{FF2B5EF4-FFF2-40B4-BE49-F238E27FC236}">
                    <a16:creationId xmlns:a16="http://schemas.microsoft.com/office/drawing/2014/main" id="{9963E4DF-30DF-E9CD-5AD3-D6EAF4307B02}"/>
                  </a:ext>
                </a:extLst>
              </p:cNvPr>
              <p:cNvSpPr/>
              <p:nvPr/>
            </p:nvSpPr>
            <p:spPr>
              <a:xfrm flipH="1">
                <a:off x="700747" y="2643594"/>
                <a:ext cx="48439" cy="10374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DF3BFAD1-8BBB-FF61-A180-2BDA2C2811AC}"/>
                  </a:ext>
                </a:extLst>
              </p:cNvPr>
              <p:cNvSpPr txBox="1"/>
              <p:nvPr/>
            </p:nvSpPr>
            <p:spPr>
              <a:xfrm>
                <a:off x="1057889" y="2304890"/>
                <a:ext cx="2572842" cy="400110"/>
              </a:xfrm>
              <a:prstGeom prst="rect">
                <a:avLst/>
              </a:prstGeom>
              <a:noFill/>
            </p:spPr>
            <p:txBody>
              <a:bodyPr wrap="square" rtlCol="0">
                <a:spAutoFit/>
              </a:bodyPr>
              <a:lstStyle/>
              <a:p>
                <a:r>
                  <a:rPr lang="zh-CN" altLang="en-US" sz="2000" b="1" dirty="0">
                    <a:cs typeface="+mn-ea"/>
                    <a:sym typeface="+mn-lt"/>
                  </a:rPr>
                  <a:t>解决核心问题</a:t>
                </a:r>
              </a:p>
            </p:txBody>
          </p:sp>
        </p:grpSp>
      </p:grpSp>
    </p:spTree>
    <p:extLst>
      <p:ext uri="{BB962C8B-B14F-4D97-AF65-F5344CB8AC3E}">
        <p14:creationId xmlns:p14="http://schemas.microsoft.com/office/powerpoint/2010/main" val="3914723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a:xfrm>
            <a:off x="296506" y="-195942"/>
            <a:ext cx="10858500" cy="1028700"/>
          </a:xfrm>
        </p:spPr>
        <p:txBody>
          <a:bodyPr/>
          <a:lstStyle/>
          <a:p>
            <a:r>
              <a:rPr lang="zh-CN" altLang="en-US" dirty="0"/>
              <a:t>功能测试</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389812" y="832758"/>
            <a:ext cx="9955763" cy="535531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kern="100" dirty="0">
                <a:solidFill>
                  <a:srgbClr val="2F2F2F"/>
                </a:solidFill>
                <a:latin typeface="Calibri" panose="020F0502020204030204" pitchFamily="34" charset="0"/>
                <a:ea typeface="宋体" panose="02010600030101010101" pitchFamily="2" charset="-122"/>
                <a:cs typeface="Times New Roman" panose="02020603050405020304" pitchFamily="18" charset="0"/>
              </a:rPr>
              <a:t>4</a:t>
            </a:r>
            <a:r>
              <a:rPr lang="zh-CN" altLang="en-US" kern="100" dirty="0">
                <a:solidFill>
                  <a:srgbClr val="2F2F2F"/>
                </a:solidFill>
                <a:latin typeface="Calibri" panose="020F0502020204030204" pitchFamily="34" charset="0"/>
                <a:ea typeface="宋体" panose="02010600030101010101" pitchFamily="2" charset="-122"/>
                <a:cs typeface="Times New Roman" panose="02020603050405020304" pitchFamily="18" charset="0"/>
              </a:rPr>
              <a:t>、订单</a:t>
            </a:r>
            <a:r>
              <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测试</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是否能够正常查看全部订单。 是</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是否能够取消订单。 是</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是否能够对订单进行付款。 是</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是否能够删除订单。 是</a:t>
            </a:r>
            <a:endParaRPr kumimoji="0" lang="en-US"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algn="just"/>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是否能够收货订单。 是</a:t>
            </a:r>
            <a:endParaRPr kumimoji="0" lang="en-US"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algn="just"/>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是否能够在收货后对订单进行评价。 是</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kern="100" dirty="0">
                <a:solidFill>
                  <a:srgbClr val="2F2F2F"/>
                </a:solidFill>
                <a:latin typeface="Calibri" panose="020F0502020204030204" pitchFamily="34" charset="0"/>
                <a:ea typeface="宋体" panose="02010600030101010101" pitchFamily="2" charset="-122"/>
                <a:cs typeface="Times New Roman" panose="02020603050405020304" pitchFamily="18" charset="0"/>
              </a:rPr>
              <a:t>5</a:t>
            </a:r>
            <a:r>
              <a:rPr lang="zh-CN" altLang="en-US" kern="100" dirty="0">
                <a:solidFill>
                  <a:srgbClr val="2F2F2F"/>
                </a:solidFill>
                <a:latin typeface="Calibri" panose="020F0502020204030204" pitchFamily="34" charset="0"/>
                <a:ea typeface="宋体" panose="02010600030101010101" pitchFamily="2" charset="-122"/>
                <a:cs typeface="Times New Roman" panose="02020603050405020304" pitchFamily="18" charset="0"/>
              </a:rPr>
              <a:t>、收藏</a:t>
            </a:r>
            <a:r>
              <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测试</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是否能够收藏商品。 是</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kern="100" dirty="0">
                <a:solidFill>
                  <a:srgbClr val="2F2F2F"/>
                </a:solidFill>
                <a:latin typeface="Calibri" panose="020F0502020204030204" pitchFamily="34" charset="0"/>
                <a:ea typeface="宋体" panose="02010600030101010101" pitchFamily="2" charset="-122"/>
                <a:cs typeface="Times New Roman" panose="02020603050405020304" pitchFamily="18" charset="0"/>
              </a:rPr>
              <a:t>是否能够取消收藏</a:t>
            </a: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 是</a:t>
            </a:r>
            <a:endParaRPr lang="en-US" altLang="zh-CN" kern="100" dirty="0">
              <a:solidFill>
                <a:srgbClr val="2F2F2F"/>
              </a:solidFill>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kern="100" dirty="0">
                <a:solidFill>
                  <a:srgbClr val="2F2F2F"/>
                </a:solidFill>
                <a:latin typeface="Calibri" panose="020F0502020204030204" pitchFamily="34" charset="0"/>
                <a:ea typeface="宋体" panose="02010600030101010101" pitchFamily="2" charset="-122"/>
                <a:cs typeface="Times New Roman" panose="02020603050405020304" pitchFamily="18" charset="0"/>
              </a:rPr>
              <a:t>6</a:t>
            </a:r>
            <a:r>
              <a:rPr lang="zh-CN" altLang="en-US" kern="100" dirty="0">
                <a:solidFill>
                  <a:srgbClr val="2F2F2F"/>
                </a:solidFill>
                <a:latin typeface="Calibri" panose="020F0502020204030204" pitchFamily="34" charset="0"/>
                <a:ea typeface="宋体" panose="02010600030101010101" pitchFamily="2" charset="-122"/>
                <a:cs typeface="Times New Roman" panose="02020603050405020304" pitchFamily="18" charset="0"/>
              </a:rPr>
              <a:t>、个人信息</a:t>
            </a:r>
            <a:r>
              <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测试</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是否能够查看并修改个人信息。 是</a:t>
            </a:r>
            <a:endParaRPr kumimoji="0" lang="en-US"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是否能够修改个人地址。 是</a:t>
            </a:r>
            <a:endParaRPr kumimoji="0" lang="en-US"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kern="100" dirty="0">
                <a:solidFill>
                  <a:srgbClr val="2F2F2F"/>
                </a:solidFill>
                <a:latin typeface="Calibri" panose="020F0502020204030204" pitchFamily="34" charset="0"/>
                <a:ea typeface="宋体" panose="02010600030101010101" pitchFamily="2" charset="-122"/>
                <a:cs typeface="Times New Roman" panose="02020603050405020304" pitchFamily="18" charset="0"/>
              </a:rPr>
              <a:t>7</a:t>
            </a: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、管理员</a:t>
            </a:r>
            <a:r>
              <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测试</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是否能够对用户权限进行管理。 是</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是否能对商品进行管理。 是</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是否能对订单进行管理。 是</a:t>
            </a:r>
            <a:endParaRPr kumimoji="0" lang="zh-CN"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是否能对收货地址进行修改。 是</a:t>
            </a:r>
            <a:endParaRPr kumimoji="0" lang="en-US"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是否能够查看商品销量统计。 是</a:t>
            </a:r>
            <a:endParaRPr kumimoji="0" lang="en-US"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36203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a:xfrm>
            <a:off x="296506" y="-195942"/>
            <a:ext cx="10858500" cy="1028700"/>
          </a:xfrm>
        </p:spPr>
        <p:txBody>
          <a:bodyPr/>
          <a:lstStyle/>
          <a:p>
            <a:r>
              <a:rPr lang="zh-CN" altLang="en-US" dirty="0"/>
              <a:t>性能测试</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EE760CD4-4A0C-F83B-0704-3580777627EC}"/>
              </a:ext>
            </a:extLst>
          </p:cNvPr>
          <p:cNvSpPr txBox="1"/>
          <p:nvPr/>
        </p:nvSpPr>
        <p:spPr>
          <a:xfrm>
            <a:off x="389812" y="832758"/>
            <a:ext cx="995576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使用</a:t>
            </a:r>
            <a:r>
              <a:rPr kumimoji="0" lang="en-US"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LoadRunner</a:t>
            </a: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测试</a:t>
            </a:r>
            <a:r>
              <a:rPr kumimoji="0" lang="en-US"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50</a:t>
            </a:r>
            <a:r>
              <a:rPr kumimoji="0" lang="zh-CN" altLang="en-US"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rPr>
              <a:t>个并发用户访问网站，性能图如下：</a:t>
            </a:r>
            <a:endParaRPr kumimoji="0" lang="en-US" altLang="zh-CN" sz="1800" b="0" i="0" u="none" strike="noStrike" kern="100" cap="none" spc="0" normalizeH="0" baseline="0" noProof="0" dirty="0">
              <a:ln>
                <a:noFill/>
              </a:ln>
              <a:solidFill>
                <a:srgbClr val="2F2F2F"/>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E2AEF1C-12B8-A374-FBE4-02E7E6305AF2}"/>
              </a:ext>
            </a:extLst>
          </p:cNvPr>
          <p:cNvPicPr>
            <a:picLocks noChangeAspect="1"/>
          </p:cNvPicPr>
          <p:nvPr/>
        </p:nvPicPr>
        <p:blipFill>
          <a:blip r:embed="rId2"/>
          <a:stretch>
            <a:fillRect/>
          </a:stretch>
        </p:blipFill>
        <p:spPr>
          <a:xfrm>
            <a:off x="509398" y="2094758"/>
            <a:ext cx="9419048" cy="3676190"/>
          </a:xfrm>
          <a:prstGeom prst="rect">
            <a:avLst/>
          </a:prstGeom>
        </p:spPr>
      </p:pic>
      <p:sp>
        <p:nvSpPr>
          <p:cNvPr id="5" name="文本框 4">
            <a:extLst>
              <a:ext uri="{FF2B5EF4-FFF2-40B4-BE49-F238E27FC236}">
                <a16:creationId xmlns:a16="http://schemas.microsoft.com/office/drawing/2014/main" id="{AD7A1C65-5390-5DBC-E652-EFA29802B948}"/>
              </a:ext>
            </a:extLst>
          </p:cNvPr>
          <p:cNvSpPr txBox="1"/>
          <p:nvPr/>
        </p:nvSpPr>
        <p:spPr>
          <a:xfrm>
            <a:off x="597159" y="1446245"/>
            <a:ext cx="4544008" cy="369332"/>
          </a:xfrm>
          <a:prstGeom prst="rect">
            <a:avLst/>
          </a:prstGeom>
          <a:noFill/>
        </p:spPr>
        <p:txBody>
          <a:bodyPr wrap="square" rtlCol="0">
            <a:spAutoFit/>
          </a:bodyPr>
          <a:lstStyle/>
          <a:p>
            <a:r>
              <a:rPr lang="zh-CN" altLang="en-US" dirty="0"/>
              <a:t>吞吐量：</a:t>
            </a:r>
          </a:p>
        </p:txBody>
      </p:sp>
    </p:spTree>
    <p:extLst>
      <p:ext uri="{BB962C8B-B14F-4D97-AF65-F5344CB8AC3E}">
        <p14:creationId xmlns:p14="http://schemas.microsoft.com/office/powerpoint/2010/main" val="1097142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a:xfrm>
            <a:off x="296506" y="-195942"/>
            <a:ext cx="10858500" cy="1028700"/>
          </a:xfrm>
        </p:spPr>
        <p:txBody>
          <a:bodyPr/>
          <a:lstStyle/>
          <a:p>
            <a:r>
              <a:rPr lang="zh-CN" altLang="en-US" dirty="0"/>
              <a:t>性能测试</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AD7A1C65-5390-5DBC-E652-EFA29802B948}"/>
              </a:ext>
            </a:extLst>
          </p:cNvPr>
          <p:cNvSpPr txBox="1"/>
          <p:nvPr/>
        </p:nvSpPr>
        <p:spPr>
          <a:xfrm>
            <a:off x="509398" y="982068"/>
            <a:ext cx="4544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F2F2F"/>
                </a:solidFill>
                <a:latin typeface="Arial"/>
                <a:ea typeface="微软雅黑"/>
              </a:rPr>
              <a:t>并发数执行情况</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a:t>
            </a:r>
          </a:p>
        </p:txBody>
      </p:sp>
      <p:pic>
        <p:nvPicPr>
          <p:cNvPr id="8" name="图片 7">
            <a:extLst>
              <a:ext uri="{FF2B5EF4-FFF2-40B4-BE49-F238E27FC236}">
                <a16:creationId xmlns:a16="http://schemas.microsoft.com/office/drawing/2014/main" id="{F77D06F8-ABDF-B1B6-B8FE-72469FC49295}"/>
              </a:ext>
            </a:extLst>
          </p:cNvPr>
          <p:cNvPicPr>
            <a:picLocks noChangeAspect="1"/>
          </p:cNvPicPr>
          <p:nvPr/>
        </p:nvPicPr>
        <p:blipFill>
          <a:blip r:embed="rId2"/>
          <a:stretch>
            <a:fillRect/>
          </a:stretch>
        </p:blipFill>
        <p:spPr>
          <a:xfrm>
            <a:off x="509398" y="1462869"/>
            <a:ext cx="7856901" cy="3932261"/>
          </a:xfrm>
          <a:prstGeom prst="rect">
            <a:avLst/>
          </a:prstGeom>
        </p:spPr>
      </p:pic>
    </p:spTree>
    <p:extLst>
      <p:ext uri="{BB962C8B-B14F-4D97-AF65-F5344CB8AC3E}">
        <p14:creationId xmlns:p14="http://schemas.microsoft.com/office/powerpoint/2010/main" val="2681280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应用运维</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FFFFFF">
                    <a:lumMod val="50000"/>
                    <a:lumOff val="50000"/>
                  </a:srgbClr>
                </a:solidFill>
                <a:effectLst/>
                <a:uLnTx/>
                <a:uFillTx/>
                <a:latin typeface="Arial"/>
                <a:ea typeface="微软雅黑"/>
                <a:cs typeface="+mn-cs"/>
                <a:sym typeface="+mn-lt"/>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000" b="0" i="0" u="none" strike="noStrike" kern="1200" cap="none" spc="0" normalizeH="0" baseline="0" noProof="0">
              <a:ln>
                <a:noFill/>
              </a:ln>
              <a:solidFill>
                <a:srgbClr val="FFFFFF">
                  <a:lumMod val="50000"/>
                  <a:lumOff val="50000"/>
                </a:srgbClr>
              </a:solidFill>
              <a:effectLst/>
              <a:uLnTx/>
              <a:uFillTx/>
              <a:latin typeface="Arial"/>
              <a:ea typeface="微软雅黑"/>
              <a:cs typeface="+mn-cs"/>
              <a:sym typeface="+mn-lt"/>
            </a:endParaRPr>
          </a:p>
        </p:txBody>
      </p:sp>
      <p:sp>
        <p:nvSpPr>
          <p:cNvPr id="10" name="文本框 9">
            <a:extLst>
              <a:ext uri="{FF2B5EF4-FFF2-40B4-BE49-F238E27FC236}">
                <a16:creationId xmlns:a16="http://schemas.microsoft.com/office/drawing/2014/main" id="{7A260B71-BC21-1AB7-495B-508F491C7803}"/>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GB" altLang="zh-CN" sz="7200" b="1" i="0" u="none" strike="noStrike" kern="1200" cap="none" spc="0" normalizeH="0" baseline="0" noProof="0" dirty="0">
                <a:ln>
                  <a:noFill/>
                </a:ln>
                <a:solidFill>
                  <a:srgbClr val="FFFFFF"/>
                </a:solidFill>
                <a:effectLst/>
                <a:uLnTx/>
                <a:uFillTx/>
                <a:latin typeface="Arial"/>
                <a:ea typeface="微软雅黑"/>
                <a:cs typeface="+mn-ea"/>
                <a:sym typeface="+mn-lt"/>
              </a:rPr>
              <a:t>08</a:t>
            </a:r>
            <a:endParaRPr kumimoji="0" lang="en-GB" altLang="en-US" sz="72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Tree>
    <p:custDataLst>
      <p:tags r:id="rId1"/>
    </p:custDataLst>
    <p:extLst>
      <p:ext uri="{BB962C8B-B14F-4D97-AF65-F5344CB8AC3E}">
        <p14:creationId xmlns:p14="http://schemas.microsoft.com/office/powerpoint/2010/main" val="4171301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a:xfrm>
            <a:off x="794398" y="-311150"/>
            <a:ext cx="10858500" cy="1028700"/>
          </a:xfrm>
        </p:spPr>
        <p:txBody>
          <a:bodyPr/>
          <a:lstStyle/>
          <a:p>
            <a:r>
              <a:rPr lang="en-US" altLang="zh-CN" dirty="0"/>
              <a:t>SEO</a:t>
            </a:r>
            <a:r>
              <a:rPr lang="zh-CN" altLang="en-US" dirty="0"/>
              <a:t>策略分析</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pic>
        <p:nvPicPr>
          <p:cNvPr id="11" name="图片 10">
            <a:extLst>
              <a:ext uri="{FF2B5EF4-FFF2-40B4-BE49-F238E27FC236}">
                <a16:creationId xmlns:a16="http://schemas.microsoft.com/office/drawing/2014/main" id="{6396A53B-BBFC-70B2-CD11-3732A111151D}"/>
              </a:ext>
            </a:extLst>
          </p:cNvPr>
          <p:cNvPicPr>
            <a:picLocks noChangeAspect="1"/>
          </p:cNvPicPr>
          <p:nvPr/>
        </p:nvPicPr>
        <p:blipFill>
          <a:blip r:embed="rId2"/>
          <a:stretch>
            <a:fillRect/>
          </a:stretch>
        </p:blipFill>
        <p:spPr>
          <a:xfrm>
            <a:off x="794398" y="1560545"/>
            <a:ext cx="6390173" cy="3886537"/>
          </a:xfrm>
          <a:prstGeom prst="rect">
            <a:avLst/>
          </a:prstGeom>
        </p:spPr>
      </p:pic>
      <p:sp>
        <p:nvSpPr>
          <p:cNvPr id="12" name="文本框 11">
            <a:extLst>
              <a:ext uri="{FF2B5EF4-FFF2-40B4-BE49-F238E27FC236}">
                <a16:creationId xmlns:a16="http://schemas.microsoft.com/office/drawing/2014/main" id="{B67443F7-9247-47C1-6FAA-529C5931414A}"/>
              </a:ext>
            </a:extLst>
          </p:cNvPr>
          <p:cNvSpPr txBox="1"/>
          <p:nvPr/>
        </p:nvSpPr>
        <p:spPr>
          <a:xfrm>
            <a:off x="794398" y="905069"/>
            <a:ext cx="4468067" cy="369332"/>
          </a:xfrm>
          <a:prstGeom prst="rect">
            <a:avLst/>
          </a:prstGeom>
          <a:noFill/>
        </p:spPr>
        <p:txBody>
          <a:bodyPr wrap="square" rtlCol="0">
            <a:spAutoFit/>
          </a:bodyPr>
          <a:lstStyle/>
          <a:p>
            <a:r>
              <a:rPr lang="zh-CN" altLang="en-US" dirty="0"/>
              <a:t>根据</a:t>
            </a:r>
            <a:r>
              <a:rPr lang="en-US" altLang="zh-CN" dirty="0"/>
              <a:t>lighthouse</a:t>
            </a:r>
            <a:r>
              <a:rPr lang="zh-CN" altLang="en-US" dirty="0"/>
              <a:t>的</a:t>
            </a:r>
            <a:r>
              <a:rPr lang="en-US" altLang="zh-CN" dirty="0"/>
              <a:t>SEO</a:t>
            </a:r>
            <a:r>
              <a:rPr lang="zh-CN" altLang="en-US" dirty="0"/>
              <a:t>部分得出的报告如下：</a:t>
            </a:r>
          </a:p>
        </p:txBody>
      </p:sp>
      <p:sp>
        <p:nvSpPr>
          <p:cNvPr id="13" name="文本框 12">
            <a:extLst>
              <a:ext uri="{FF2B5EF4-FFF2-40B4-BE49-F238E27FC236}">
                <a16:creationId xmlns:a16="http://schemas.microsoft.com/office/drawing/2014/main" id="{5CF2875F-ED9B-E9DC-916D-1D67A26451C2}"/>
              </a:ext>
            </a:extLst>
          </p:cNvPr>
          <p:cNvSpPr txBox="1"/>
          <p:nvPr/>
        </p:nvSpPr>
        <p:spPr>
          <a:xfrm>
            <a:off x="7476338" y="2544418"/>
            <a:ext cx="4235245" cy="1200329"/>
          </a:xfrm>
          <a:prstGeom prst="rect">
            <a:avLst/>
          </a:prstGeom>
          <a:noFill/>
        </p:spPr>
        <p:txBody>
          <a:bodyPr wrap="square" rtlCol="0">
            <a:spAutoFit/>
          </a:bodyPr>
          <a:lstStyle/>
          <a:p>
            <a:r>
              <a:rPr lang="zh-CN" altLang="en-US" b="0" i="0" dirty="0">
                <a:solidFill>
                  <a:srgbClr val="24292F"/>
                </a:solidFill>
                <a:effectLst/>
                <a:latin typeface="ali-55"/>
              </a:rPr>
              <a:t>我们后续会在网页的</a:t>
            </a:r>
            <a:r>
              <a:rPr lang="en-US" altLang="zh-CN" b="0" i="0" dirty="0">
                <a:solidFill>
                  <a:srgbClr val="24292F"/>
                </a:solidFill>
                <a:effectLst/>
                <a:latin typeface="ali-55"/>
              </a:rPr>
              <a:t>HTML</a:t>
            </a:r>
            <a:r>
              <a:rPr lang="zh-CN" altLang="en-US" b="0" i="0" dirty="0">
                <a:solidFill>
                  <a:srgbClr val="24292F"/>
                </a:solidFill>
                <a:effectLst/>
                <a:latin typeface="ali-55"/>
              </a:rPr>
              <a:t>代码中添加一个</a:t>
            </a:r>
            <a:r>
              <a:rPr lang="en-US" altLang="zh-CN" b="0" i="0" dirty="0">
                <a:solidFill>
                  <a:srgbClr val="24292F"/>
                </a:solidFill>
                <a:effectLst/>
                <a:latin typeface="ali-55"/>
              </a:rPr>
              <a:t>meta</a:t>
            </a:r>
            <a:r>
              <a:rPr lang="zh-CN" altLang="en-US" b="0" i="0" dirty="0">
                <a:solidFill>
                  <a:srgbClr val="24292F"/>
                </a:solidFill>
                <a:effectLst/>
                <a:latin typeface="ali-55"/>
              </a:rPr>
              <a:t>描述标签，来告诉搜索引擎网页内容简介。除此之外，我们会对以下可能需要优化的部分也进行优化：</a:t>
            </a:r>
            <a:endParaRPr lang="zh-CN" altLang="en-US" dirty="0"/>
          </a:p>
        </p:txBody>
      </p:sp>
      <p:sp>
        <p:nvSpPr>
          <p:cNvPr id="14" name="文本框 13">
            <a:extLst>
              <a:ext uri="{FF2B5EF4-FFF2-40B4-BE49-F238E27FC236}">
                <a16:creationId xmlns:a16="http://schemas.microsoft.com/office/drawing/2014/main" id="{D7FA6E65-5CA9-99EC-C89C-2028699E1C79}"/>
              </a:ext>
            </a:extLst>
          </p:cNvPr>
          <p:cNvSpPr txBox="1"/>
          <p:nvPr/>
        </p:nvSpPr>
        <p:spPr>
          <a:xfrm>
            <a:off x="7476338" y="1950871"/>
            <a:ext cx="2705878" cy="369332"/>
          </a:xfrm>
          <a:prstGeom prst="rect">
            <a:avLst/>
          </a:prstGeom>
          <a:noFill/>
        </p:spPr>
        <p:txBody>
          <a:bodyPr wrap="square" rtlCol="0">
            <a:spAutoFit/>
          </a:bodyPr>
          <a:lstStyle/>
          <a:p>
            <a:r>
              <a:rPr lang="zh-CN" altLang="en-US" dirty="0"/>
              <a:t>改进如下：</a:t>
            </a:r>
          </a:p>
        </p:txBody>
      </p:sp>
    </p:spTree>
    <p:extLst>
      <p:ext uri="{BB962C8B-B14F-4D97-AF65-F5344CB8AC3E}">
        <p14:creationId xmlns:p14="http://schemas.microsoft.com/office/powerpoint/2010/main" val="83886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en-US" altLang="zh-CN" dirty="0"/>
              <a:t>SEO</a:t>
            </a:r>
            <a:r>
              <a:rPr lang="zh-CN" altLang="en-US" dirty="0"/>
              <a:t>策略分析</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076CA2B9-CBEA-3FAD-6FE8-4265ADC21DC6}"/>
              </a:ext>
            </a:extLst>
          </p:cNvPr>
          <p:cNvSpPr txBox="1"/>
          <p:nvPr/>
        </p:nvSpPr>
        <p:spPr>
          <a:xfrm>
            <a:off x="660400" y="1028700"/>
            <a:ext cx="3666931" cy="523220"/>
          </a:xfrm>
          <a:prstGeom prst="rect">
            <a:avLst/>
          </a:prstGeom>
          <a:noFill/>
        </p:spPr>
        <p:txBody>
          <a:bodyPr wrap="square" rtlCol="0">
            <a:spAutoFit/>
          </a:bodyPr>
          <a:lstStyle/>
          <a:p>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、关键词优化</a:t>
            </a:r>
          </a:p>
        </p:txBody>
      </p:sp>
      <p:sp>
        <p:nvSpPr>
          <p:cNvPr id="5" name="文本框 4">
            <a:extLst>
              <a:ext uri="{FF2B5EF4-FFF2-40B4-BE49-F238E27FC236}">
                <a16:creationId xmlns:a16="http://schemas.microsoft.com/office/drawing/2014/main" id="{887B5BA2-20EF-66B0-35A3-BBC1DFF4C944}"/>
              </a:ext>
            </a:extLst>
          </p:cNvPr>
          <p:cNvSpPr txBox="1"/>
          <p:nvPr/>
        </p:nvSpPr>
        <p:spPr>
          <a:xfrm>
            <a:off x="660400" y="1551920"/>
            <a:ext cx="10657633" cy="1200329"/>
          </a:xfrm>
          <a:prstGeom prst="rect">
            <a:avLst/>
          </a:prstGeom>
          <a:noFill/>
        </p:spPr>
        <p:txBody>
          <a:bodyPr wrap="square" rtlCol="0">
            <a:spAutoFit/>
          </a:bodyPr>
          <a:lstStyle/>
          <a:p>
            <a:r>
              <a:rPr lang="zh-CN" altLang="en-US" sz="2400" dirty="0"/>
              <a:t>采用关键词优化的策略，利用常规关键词工具或</a:t>
            </a:r>
            <a:r>
              <a:rPr lang="en-US" altLang="zh-CN" sz="2400" dirty="0"/>
              <a:t>SEO</a:t>
            </a:r>
            <a:r>
              <a:rPr lang="zh-CN" altLang="en-US" sz="2400" dirty="0"/>
              <a:t>工具，分析网站相关的关键词，合理进行关键词的设置和优化。并将关键词同步在标题、描述、内容、链接等内部优化上。</a:t>
            </a:r>
          </a:p>
        </p:txBody>
      </p:sp>
      <p:sp>
        <p:nvSpPr>
          <p:cNvPr id="6" name="文本框 5">
            <a:extLst>
              <a:ext uri="{FF2B5EF4-FFF2-40B4-BE49-F238E27FC236}">
                <a16:creationId xmlns:a16="http://schemas.microsoft.com/office/drawing/2014/main" id="{974717EC-837B-67B4-C798-F8EAF57077AE}"/>
              </a:ext>
            </a:extLst>
          </p:cNvPr>
          <p:cNvSpPr txBox="1"/>
          <p:nvPr/>
        </p:nvSpPr>
        <p:spPr>
          <a:xfrm>
            <a:off x="660398" y="3131479"/>
            <a:ext cx="3666931" cy="523220"/>
          </a:xfrm>
          <a:prstGeom prst="rect">
            <a:avLst/>
          </a:prstGeom>
          <a:noFill/>
        </p:spPr>
        <p:txBody>
          <a:bodyPr wrap="square" rtlCol="0">
            <a:spAutoFit/>
          </a:bodyPr>
          <a:lstStyle/>
          <a:p>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、内容优化</a:t>
            </a:r>
          </a:p>
        </p:txBody>
      </p:sp>
      <p:sp>
        <p:nvSpPr>
          <p:cNvPr id="7" name="文本框 6">
            <a:extLst>
              <a:ext uri="{FF2B5EF4-FFF2-40B4-BE49-F238E27FC236}">
                <a16:creationId xmlns:a16="http://schemas.microsoft.com/office/drawing/2014/main" id="{24DE1BD4-90F3-72E6-14B0-B77C418094F4}"/>
              </a:ext>
            </a:extLst>
          </p:cNvPr>
          <p:cNvSpPr txBox="1"/>
          <p:nvPr/>
        </p:nvSpPr>
        <p:spPr>
          <a:xfrm>
            <a:off x="660398" y="3704004"/>
            <a:ext cx="10657633" cy="1200329"/>
          </a:xfrm>
          <a:prstGeom prst="rect">
            <a:avLst/>
          </a:prstGeom>
          <a:noFill/>
        </p:spPr>
        <p:txBody>
          <a:bodyPr wrap="square" rtlCol="0">
            <a:spAutoFit/>
          </a:bodyPr>
          <a:lstStyle/>
          <a:p>
            <a:r>
              <a:rPr lang="zh-CN" altLang="en-US" sz="2400" dirty="0"/>
              <a:t>采用内容优化的策略，从不同角度分析用户需求，针对性地添加优质的内容，并对文本、图片、</a:t>
            </a:r>
            <a:r>
              <a:rPr lang="en-US" altLang="zh-CN" sz="2400" dirty="0"/>
              <a:t>key</a:t>
            </a:r>
            <a:r>
              <a:rPr lang="zh-CN" altLang="en-US" sz="2400" dirty="0"/>
              <a:t>词等都做好优化。同时，在更新内容时也要注意定期更新和更新频率。</a:t>
            </a:r>
          </a:p>
        </p:txBody>
      </p:sp>
    </p:spTree>
    <p:extLst>
      <p:ext uri="{BB962C8B-B14F-4D97-AF65-F5344CB8AC3E}">
        <p14:creationId xmlns:p14="http://schemas.microsoft.com/office/powerpoint/2010/main" val="3284803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应用性能和可用性</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FFFFFF">
                    <a:lumMod val="50000"/>
                    <a:lumOff val="50000"/>
                  </a:srgbClr>
                </a:solidFill>
                <a:effectLst/>
                <a:uLnTx/>
                <a:uFillTx/>
                <a:latin typeface="Arial"/>
                <a:ea typeface="微软雅黑"/>
                <a:cs typeface="+mn-cs"/>
                <a:sym typeface="+mn-lt"/>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000" b="0" i="0" u="none" strike="noStrike" kern="1200" cap="none" spc="0" normalizeH="0" baseline="0" noProof="0">
              <a:ln>
                <a:noFill/>
              </a:ln>
              <a:solidFill>
                <a:srgbClr val="FFFFFF">
                  <a:lumMod val="50000"/>
                  <a:lumOff val="50000"/>
                </a:srgbClr>
              </a:solidFill>
              <a:effectLst/>
              <a:uLnTx/>
              <a:uFillTx/>
              <a:latin typeface="Arial"/>
              <a:ea typeface="微软雅黑"/>
              <a:cs typeface="+mn-cs"/>
              <a:sym typeface="+mn-lt"/>
            </a:endParaRPr>
          </a:p>
        </p:txBody>
      </p:sp>
      <p:sp>
        <p:nvSpPr>
          <p:cNvPr id="10" name="文本框 9">
            <a:extLst>
              <a:ext uri="{FF2B5EF4-FFF2-40B4-BE49-F238E27FC236}">
                <a16:creationId xmlns:a16="http://schemas.microsoft.com/office/drawing/2014/main" id="{7A260B71-BC21-1AB7-495B-508F491C7803}"/>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GB" altLang="zh-CN" sz="7200" b="1" i="0" u="none" strike="noStrike" kern="1200" cap="none" spc="0" normalizeH="0" baseline="0" noProof="0" dirty="0">
                <a:ln>
                  <a:noFill/>
                </a:ln>
                <a:solidFill>
                  <a:srgbClr val="FFFFFF"/>
                </a:solidFill>
                <a:effectLst/>
                <a:uLnTx/>
                <a:uFillTx/>
                <a:latin typeface="Arial"/>
                <a:ea typeface="微软雅黑"/>
                <a:cs typeface="+mn-ea"/>
                <a:sym typeface="+mn-lt"/>
              </a:rPr>
              <a:t>09</a:t>
            </a:r>
            <a:endParaRPr kumimoji="0" lang="en-GB" altLang="en-US" sz="72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Tree>
    <p:custDataLst>
      <p:tags r:id="rId1"/>
    </p:custDataLst>
    <p:extLst>
      <p:ext uri="{BB962C8B-B14F-4D97-AF65-F5344CB8AC3E}">
        <p14:creationId xmlns:p14="http://schemas.microsoft.com/office/powerpoint/2010/main" val="1662210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应用性能分析与调优</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502E896F-BE50-E499-862F-EA46E7BD1E14}"/>
              </a:ext>
            </a:extLst>
          </p:cNvPr>
          <p:cNvSpPr txBox="1"/>
          <p:nvPr/>
        </p:nvSpPr>
        <p:spPr>
          <a:xfrm>
            <a:off x="951722" y="1390261"/>
            <a:ext cx="5144278" cy="523220"/>
          </a:xfrm>
          <a:prstGeom prst="rect">
            <a:avLst/>
          </a:prstGeom>
          <a:noFill/>
        </p:spPr>
        <p:txBody>
          <a:bodyPr wrap="square" rtlCol="0">
            <a:spAutoFit/>
          </a:bodyPr>
          <a:lstStyle/>
          <a:p>
            <a:r>
              <a:rPr lang="zh-CN" altLang="en-US" sz="2800" dirty="0"/>
              <a:t>使用</a:t>
            </a:r>
            <a:r>
              <a:rPr lang="en-US" altLang="zh-CN" sz="2800" dirty="0"/>
              <a:t>lighthouse</a:t>
            </a:r>
            <a:r>
              <a:rPr lang="zh-CN" altLang="en-US" sz="2800" dirty="0"/>
              <a:t>进行的网页测评</a:t>
            </a:r>
          </a:p>
        </p:txBody>
      </p:sp>
      <p:pic>
        <p:nvPicPr>
          <p:cNvPr id="9" name="图片 8">
            <a:extLst>
              <a:ext uri="{FF2B5EF4-FFF2-40B4-BE49-F238E27FC236}">
                <a16:creationId xmlns:a16="http://schemas.microsoft.com/office/drawing/2014/main" id="{760B3B95-F349-BC2D-F524-092D5B35044E}"/>
              </a:ext>
            </a:extLst>
          </p:cNvPr>
          <p:cNvPicPr>
            <a:picLocks noChangeAspect="1"/>
          </p:cNvPicPr>
          <p:nvPr/>
        </p:nvPicPr>
        <p:blipFill>
          <a:blip r:embed="rId2"/>
          <a:stretch>
            <a:fillRect/>
          </a:stretch>
        </p:blipFill>
        <p:spPr>
          <a:xfrm>
            <a:off x="951722" y="1913481"/>
            <a:ext cx="6114286" cy="2057143"/>
          </a:xfrm>
          <a:prstGeom prst="rect">
            <a:avLst/>
          </a:prstGeom>
        </p:spPr>
      </p:pic>
      <p:sp>
        <p:nvSpPr>
          <p:cNvPr id="10" name="文本框 9">
            <a:extLst>
              <a:ext uri="{FF2B5EF4-FFF2-40B4-BE49-F238E27FC236}">
                <a16:creationId xmlns:a16="http://schemas.microsoft.com/office/drawing/2014/main" id="{BD4793B9-E11D-BE8F-4F25-A73C4F4ED8CD}"/>
              </a:ext>
            </a:extLst>
          </p:cNvPr>
          <p:cNvSpPr txBox="1"/>
          <p:nvPr/>
        </p:nvSpPr>
        <p:spPr>
          <a:xfrm>
            <a:off x="1063690" y="4348065"/>
            <a:ext cx="7520473" cy="830997"/>
          </a:xfrm>
          <a:prstGeom prst="rect">
            <a:avLst/>
          </a:prstGeom>
          <a:noFill/>
        </p:spPr>
        <p:txBody>
          <a:bodyPr wrap="square" rtlCol="0">
            <a:spAutoFit/>
          </a:bodyPr>
          <a:lstStyle/>
          <a:p>
            <a:r>
              <a:rPr lang="zh-CN" altLang="en-US" sz="2400" dirty="0"/>
              <a:t>可以看出在访问可用性方面较为优秀，但在优化方面较差，故我们根据本次性能测试，做出了如下优化：</a:t>
            </a:r>
          </a:p>
        </p:txBody>
      </p:sp>
    </p:spTree>
    <p:extLst>
      <p:ext uri="{BB962C8B-B14F-4D97-AF65-F5344CB8AC3E}">
        <p14:creationId xmlns:p14="http://schemas.microsoft.com/office/powerpoint/2010/main" val="3090123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应用性能分析与调优</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076CA2B9-CBEA-3FAD-6FE8-4265ADC21DC6}"/>
              </a:ext>
            </a:extLst>
          </p:cNvPr>
          <p:cNvSpPr txBox="1"/>
          <p:nvPr/>
        </p:nvSpPr>
        <p:spPr>
          <a:xfrm>
            <a:off x="660400" y="1028700"/>
            <a:ext cx="36669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1</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、协议优化</a:t>
            </a:r>
          </a:p>
        </p:txBody>
      </p:sp>
      <p:sp>
        <p:nvSpPr>
          <p:cNvPr id="5" name="文本框 4">
            <a:extLst>
              <a:ext uri="{FF2B5EF4-FFF2-40B4-BE49-F238E27FC236}">
                <a16:creationId xmlns:a16="http://schemas.microsoft.com/office/drawing/2014/main" id="{887B5BA2-20EF-66B0-35A3-BBC1DFF4C944}"/>
              </a:ext>
            </a:extLst>
          </p:cNvPr>
          <p:cNvSpPr txBox="1"/>
          <p:nvPr/>
        </p:nvSpPr>
        <p:spPr>
          <a:xfrm>
            <a:off x="660400" y="1551920"/>
            <a:ext cx="4093835" cy="830997"/>
          </a:xfrm>
          <a:prstGeom prst="rect">
            <a:avLst/>
          </a:prstGeom>
          <a:noFill/>
        </p:spPr>
        <p:txBody>
          <a:bodyPr wrap="square" rtlCol="0">
            <a:spAutoFit/>
          </a:bodyPr>
          <a:lstStyle/>
          <a:p>
            <a:r>
              <a:rPr lang="zh-CN" altLang="en-US" sz="2400" b="0" i="0" dirty="0">
                <a:solidFill>
                  <a:srgbClr val="24292F"/>
                </a:solidFill>
                <a:effectLst/>
                <a:latin typeface="ali-55"/>
              </a:rPr>
              <a:t>后续会考虑使用</a:t>
            </a:r>
            <a:r>
              <a:rPr lang="en-US" altLang="zh-CN" sz="2400" b="0" i="0" dirty="0">
                <a:solidFill>
                  <a:srgbClr val="24292F"/>
                </a:solidFill>
                <a:effectLst/>
                <a:latin typeface="ali-55"/>
              </a:rPr>
              <a:t>HTTPS</a:t>
            </a:r>
            <a:r>
              <a:rPr lang="zh-CN" altLang="en-US" sz="2400" b="0" i="0" dirty="0">
                <a:solidFill>
                  <a:srgbClr val="24292F"/>
                </a:solidFill>
                <a:effectLst/>
                <a:latin typeface="ali-55"/>
              </a:rPr>
              <a:t>升级网站。</a:t>
            </a:r>
          </a:p>
        </p:txBody>
      </p:sp>
      <p:sp>
        <p:nvSpPr>
          <p:cNvPr id="6" name="文本框 5">
            <a:extLst>
              <a:ext uri="{FF2B5EF4-FFF2-40B4-BE49-F238E27FC236}">
                <a16:creationId xmlns:a16="http://schemas.microsoft.com/office/drawing/2014/main" id="{974717EC-837B-67B4-C798-F8EAF57077AE}"/>
              </a:ext>
            </a:extLst>
          </p:cNvPr>
          <p:cNvSpPr txBox="1"/>
          <p:nvPr/>
        </p:nvSpPr>
        <p:spPr>
          <a:xfrm>
            <a:off x="660398" y="2580620"/>
            <a:ext cx="6916059" cy="954107"/>
          </a:xfrm>
          <a:prstGeom prst="rect">
            <a:avLst/>
          </a:prstGeom>
          <a:noFill/>
        </p:spPr>
        <p:txBody>
          <a:bodyPr wrap="square" rtlCol="0">
            <a:spAutoFit/>
          </a:bodyPr>
          <a:lstStyle/>
          <a:p>
            <a:pPr>
              <a:defRPr/>
            </a:pPr>
            <a:r>
              <a:rPr kumimoji="0" lang="en-US" altLang="zh-CN"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2</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a:t>
            </a:r>
            <a:r>
              <a:rPr lang="zh-CN" altLang="en-US" sz="2800" b="0" i="0" dirty="0">
                <a:solidFill>
                  <a:srgbClr val="24292F"/>
                </a:solidFill>
                <a:effectLst/>
                <a:latin typeface="ali-55"/>
              </a:rPr>
              <a:t>优化</a:t>
            </a:r>
            <a:r>
              <a:rPr lang="en-US" altLang="zh-CN" sz="2800" b="0" i="0" dirty="0">
                <a:solidFill>
                  <a:srgbClr val="24292F"/>
                </a:solidFill>
                <a:effectLst/>
                <a:latin typeface="ali-55"/>
              </a:rPr>
              <a:t>unload</a:t>
            </a:r>
            <a:r>
              <a:rPr lang="zh-CN" altLang="en-US" sz="2800" b="0" i="0" dirty="0">
                <a:solidFill>
                  <a:srgbClr val="24292F"/>
                </a:solidFill>
                <a:effectLst/>
                <a:latin typeface="ali-55"/>
              </a:rPr>
              <a:t>事件监听函数的代码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endParaRPr>
          </a:p>
        </p:txBody>
      </p:sp>
      <p:sp>
        <p:nvSpPr>
          <p:cNvPr id="7" name="文本框 6">
            <a:extLst>
              <a:ext uri="{FF2B5EF4-FFF2-40B4-BE49-F238E27FC236}">
                <a16:creationId xmlns:a16="http://schemas.microsoft.com/office/drawing/2014/main" id="{24DE1BD4-90F3-72E6-14B0-B77C418094F4}"/>
              </a:ext>
            </a:extLst>
          </p:cNvPr>
          <p:cNvSpPr txBox="1"/>
          <p:nvPr/>
        </p:nvSpPr>
        <p:spPr>
          <a:xfrm>
            <a:off x="660400" y="3013859"/>
            <a:ext cx="7317273" cy="830997"/>
          </a:xfrm>
          <a:prstGeom prst="rect">
            <a:avLst/>
          </a:prstGeom>
          <a:noFill/>
        </p:spPr>
        <p:txBody>
          <a:bodyPr wrap="square" rtlCol="0">
            <a:spAutoFit/>
          </a:bodyPr>
          <a:lstStyle/>
          <a:p>
            <a:pPr algn="l"/>
            <a:r>
              <a:rPr lang="zh-CN" altLang="en-US" sz="2400" dirty="0">
                <a:solidFill>
                  <a:srgbClr val="24292F"/>
                </a:solidFill>
                <a:latin typeface="ali-55"/>
              </a:rPr>
              <a:t>减少</a:t>
            </a:r>
            <a:r>
              <a:rPr lang="en-US" altLang="zh-CN" sz="2400" b="0" i="0" dirty="0">
                <a:solidFill>
                  <a:srgbClr val="24292F"/>
                </a:solidFill>
                <a:effectLst/>
                <a:latin typeface="ali-55"/>
              </a:rPr>
              <a:t>unload</a:t>
            </a:r>
            <a:r>
              <a:rPr lang="zh-CN" altLang="en-US" sz="2400" b="0" i="0" dirty="0">
                <a:solidFill>
                  <a:srgbClr val="24292F"/>
                </a:solidFill>
                <a:effectLst/>
                <a:latin typeface="ali-55"/>
              </a:rPr>
              <a:t>事件监听函数中过多的操作，只执行安全的、轻量级的操作，例如清理缓存等。</a:t>
            </a:r>
          </a:p>
        </p:txBody>
      </p:sp>
      <p:sp>
        <p:nvSpPr>
          <p:cNvPr id="10" name="文本框 9">
            <a:extLst>
              <a:ext uri="{FF2B5EF4-FFF2-40B4-BE49-F238E27FC236}">
                <a16:creationId xmlns:a16="http://schemas.microsoft.com/office/drawing/2014/main" id="{6E03C109-E41D-D401-2AB0-3026FB450F20}"/>
              </a:ext>
            </a:extLst>
          </p:cNvPr>
          <p:cNvSpPr txBox="1"/>
          <p:nvPr/>
        </p:nvSpPr>
        <p:spPr>
          <a:xfrm>
            <a:off x="660398" y="3967966"/>
            <a:ext cx="6916059" cy="954107"/>
          </a:xfrm>
          <a:prstGeom prst="rect">
            <a:avLst/>
          </a:prstGeom>
          <a:noFill/>
        </p:spPr>
        <p:txBody>
          <a:bodyPr wrap="square" rtlCol="0">
            <a:spAutoFit/>
          </a:bodyPr>
          <a:lstStyle/>
          <a:p>
            <a:pPr>
              <a:defRPr/>
            </a:pPr>
            <a:r>
              <a:rPr lang="en-US" altLang="zh-CN" sz="2800" b="1" dirty="0">
                <a:solidFill>
                  <a:srgbClr val="2F2F2F"/>
                </a:solidFill>
                <a:latin typeface="宋体" panose="02010600030101010101" pitchFamily="2" charset="-122"/>
                <a:ea typeface="宋体" panose="02010600030101010101" pitchFamily="2" charset="-122"/>
              </a:rPr>
              <a:t>3</a:t>
            </a:r>
            <a:r>
              <a:rPr lang="zh-CN" altLang="en-US" sz="2800" b="1" dirty="0">
                <a:solidFill>
                  <a:srgbClr val="2F2F2F"/>
                </a:solidFill>
                <a:latin typeface="宋体" panose="02010600030101010101" pitchFamily="2" charset="-122"/>
                <a:ea typeface="宋体" panose="02010600030101010101" pitchFamily="2" charset="-122"/>
              </a:rPr>
              <a:t>、解决渲染问题</a:t>
            </a:r>
            <a:endParaRPr lang="zh-CN" altLang="en-US" sz="2800" b="0" i="0" dirty="0">
              <a:solidFill>
                <a:srgbClr val="24292F"/>
              </a:solidFill>
              <a:effectLst/>
              <a:latin typeface="ali-55"/>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endParaRPr>
          </a:p>
        </p:txBody>
      </p:sp>
      <p:pic>
        <p:nvPicPr>
          <p:cNvPr id="12" name="图片 11">
            <a:extLst>
              <a:ext uri="{FF2B5EF4-FFF2-40B4-BE49-F238E27FC236}">
                <a16:creationId xmlns:a16="http://schemas.microsoft.com/office/drawing/2014/main" id="{600B2371-1E3D-0E14-6793-4435B4FE57B3}"/>
              </a:ext>
            </a:extLst>
          </p:cNvPr>
          <p:cNvPicPr>
            <a:picLocks noChangeAspect="1"/>
          </p:cNvPicPr>
          <p:nvPr/>
        </p:nvPicPr>
        <p:blipFill>
          <a:blip r:embed="rId2"/>
          <a:stretch>
            <a:fillRect/>
          </a:stretch>
        </p:blipFill>
        <p:spPr>
          <a:xfrm>
            <a:off x="4942349" y="775662"/>
            <a:ext cx="7140559" cy="1681848"/>
          </a:xfrm>
          <a:prstGeom prst="rect">
            <a:avLst/>
          </a:prstGeom>
        </p:spPr>
      </p:pic>
      <p:sp>
        <p:nvSpPr>
          <p:cNvPr id="13" name="文本框 12">
            <a:extLst>
              <a:ext uri="{FF2B5EF4-FFF2-40B4-BE49-F238E27FC236}">
                <a16:creationId xmlns:a16="http://schemas.microsoft.com/office/drawing/2014/main" id="{EB771460-C376-7E5C-24F0-E722167546E3}"/>
              </a:ext>
            </a:extLst>
          </p:cNvPr>
          <p:cNvSpPr txBox="1"/>
          <p:nvPr/>
        </p:nvSpPr>
        <p:spPr>
          <a:xfrm>
            <a:off x="660398" y="4532181"/>
            <a:ext cx="7317273" cy="830997"/>
          </a:xfrm>
          <a:prstGeom prst="rect">
            <a:avLst/>
          </a:prstGeom>
          <a:noFill/>
        </p:spPr>
        <p:txBody>
          <a:bodyPr wrap="square" rtlCol="0">
            <a:spAutoFit/>
          </a:bodyPr>
          <a:lstStyle/>
          <a:p>
            <a:pPr algn="l"/>
            <a:r>
              <a:rPr lang="zh-CN" altLang="en-US" sz="2400" b="0" i="0" dirty="0">
                <a:solidFill>
                  <a:srgbClr val="24292F"/>
                </a:solidFill>
                <a:effectLst/>
                <a:latin typeface="ali-55"/>
              </a:rPr>
              <a:t>后续会对前端的堆叠、布局和其他方面有关问题进行优化来解决渲染问题。</a:t>
            </a:r>
          </a:p>
        </p:txBody>
      </p:sp>
      <p:sp>
        <p:nvSpPr>
          <p:cNvPr id="14" name="文本框 13">
            <a:extLst>
              <a:ext uri="{FF2B5EF4-FFF2-40B4-BE49-F238E27FC236}">
                <a16:creationId xmlns:a16="http://schemas.microsoft.com/office/drawing/2014/main" id="{97DA8D6E-0971-B7DE-60D3-BE421B51B036}"/>
              </a:ext>
            </a:extLst>
          </p:cNvPr>
          <p:cNvSpPr txBox="1"/>
          <p:nvPr/>
        </p:nvSpPr>
        <p:spPr>
          <a:xfrm>
            <a:off x="746449" y="5363178"/>
            <a:ext cx="3442996" cy="461665"/>
          </a:xfrm>
          <a:prstGeom prst="rect">
            <a:avLst/>
          </a:prstGeom>
          <a:noFill/>
        </p:spPr>
        <p:txBody>
          <a:bodyPr wrap="square" rtlCol="0">
            <a:spAutoFit/>
          </a:bodyPr>
          <a:lstStyle/>
          <a:p>
            <a:r>
              <a:rPr lang="zh-CN" altLang="en-US" sz="2400" dirty="0"/>
              <a:t>除此之外针对其他方面：</a:t>
            </a:r>
          </a:p>
        </p:txBody>
      </p:sp>
    </p:spTree>
    <p:extLst>
      <p:ext uri="{BB962C8B-B14F-4D97-AF65-F5344CB8AC3E}">
        <p14:creationId xmlns:p14="http://schemas.microsoft.com/office/powerpoint/2010/main" val="3210722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应用性能分析与调优</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076CA2B9-CBEA-3FAD-6FE8-4265ADC21DC6}"/>
              </a:ext>
            </a:extLst>
          </p:cNvPr>
          <p:cNvSpPr txBox="1"/>
          <p:nvPr/>
        </p:nvSpPr>
        <p:spPr>
          <a:xfrm>
            <a:off x="660400" y="1028700"/>
            <a:ext cx="36669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2F2F2F"/>
                </a:solidFill>
                <a:latin typeface="宋体" panose="02010600030101010101" pitchFamily="2" charset="-122"/>
                <a:ea typeface="宋体" panose="02010600030101010101" pitchFamily="2" charset="-122"/>
              </a:rPr>
              <a:t>4</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、数据库优化</a:t>
            </a:r>
          </a:p>
        </p:txBody>
      </p:sp>
      <p:sp>
        <p:nvSpPr>
          <p:cNvPr id="5" name="文本框 4">
            <a:extLst>
              <a:ext uri="{FF2B5EF4-FFF2-40B4-BE49-F238E27FC236}">
                <a16:creationId xmlns:a16="http://schemas.microsoft.com/office/drawing/2014/main" id="{887B5BA2-20EF-66B0-35A3-BBC1DFF4C944}"/>
              </a:ext>
            </a:extLst>
          </p:cNvPr>
          <p:cNvSpPr txBox="1"/>
          <p:nvPr/>
        </p:nvSpPr>
        <p:spPr>
          <a:xfrm>
            <a:off x="660400" y="1551920"/>
            <a:ext cx="106576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4292F"/>
                </a:solidFill>
                <a:effectLst/>
                <a:uLnTx/>
                <a:uFillTx/>
                <a:latin typeface="ali-55"/>
                <a:ea typeface="微软雅黑"/>
                <a:cs typeface="+mn-cs"/>
              </a:rPr>
              <a:t>减少数据库连接，通过设计好的数据表结构，减少数据库的连接次数、优化数据库索引，以免过多地浪费数据库时间和资源。</a:t>
            </a:r>
          </a:p>
        </p:txBody>
      </p:sp>
      <p:sp>
        <p:nvSpPr>
          <p:cNvPr id="6" name="文本框 5">
            <a:extLst>
              <a:ext uri="{FF2B5EF4-FFF2-40B4-BE49-F238E27FC236}">
                <a16:creationId xmlns:a16="http://schemas.microsoft.com/office/drawing/2014/main" id="{974717EC-837B-67B4-C798-F8EAF57077AE}"/>
              </a:ext>
            </a:extLst>
          </p:cNvPr>
          <p:cNvSpPr txBox="1"/>
          <p:nvPr/>
        </p:nvSpPr>
        <p:spPr>
          <a:xfrm>
            <a:off x="660398" y="2580620"/>
            <a:ext cx="52365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2F2F2F"/>
                </a:solidFill>
                <a:latin typeface="宋体" panose="02010600030101010101" pitchFamily="2" charset="-122"/>
                <a:ea typeface="宋体" panose="02010600030101010101" pitchFamily="2" charset="-122"/>
              </a:rPr>
              <a:t>5</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、图片、</a:t>
            </a:r>
            <a:r>
              <a:rPr kumimoji="0" lang="en-US" altLang="zh-CN"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JavaScript</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与</a:t>
            </a:r>
            <a:r>
              <a:rPr kumimoji="0" lang="en-US" altLang="zh-CN"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CSS</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优化</a:t>
            </a:r>
          </a:p>
        </p:txBody>
      </p:sp>
      <p:sp>
        <p:nvSpPr>
          <p:cNvPr id="7" name="文本框 6">
            <a:extLst>
              <a:ext uri="{FF2B5EF4-FFF2-40B4-BE49-F238E27FC236}">
                <a16:creationId xmlns:a16="http://schemas.microsoft.com/office/drawing/2014/main" id="{24DE1BD4-90F3-72E6-14B0-B77C418094F4}"/>
              </a:ext>
            </a:extLst>
          </p:cNvPr>
          <p:cNvSpPr txBox="1"/>
          <p:nvPr/>
        </p:nvSpPr>
        <p:spPr>
          <a:xfrm>
            <a:off x="660400" y="3013859"/>
            <a:ext cx="1065763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4292F"/>
                </a:solidFill>
                <a:effectLst/>
                <a:uLnTx/>
                <a:uFillTx/>
                <a:latin typeface="ali-55"/>
                <a:ea typeface="微软雅黑"/>
                <a:cs typeface="+mn-cs"/>
              </a:rPr>
              <a:t>网站中所包含的无效代码、图片文件都会使网站运行速度变慢，从而影响用户体验。因此，需要对以下内容进行优化：</a:t>
            </a:r>
            <a:endParaRPr kumimoji="0" lang="en-US" altLang="zh-CN" sz="2400" b="0" i="0" u="none" strike="noStrike" kern="1200" cap="none" spc="0" normalizeH="0" baseline="0" noProof="0" dirty="0">
              <a:ln>
                <a:noFill/>
              </a:ln>
              <a:solidFill>
                <a:srgbClr val="24292F"/>
              </a:solidFill>
              <a:effectLst/>
              <a:uLnTx/>
              <a:uFillTx/>
              <a:latin typeface="ali-55"/>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4292F"/>
                </a:solidFill>
                <a:effectLst/>
                <a:uLnTx/>
                <a:uFillTx/>
                <a:latin typeface="ali-55"/>
                <a:ea typeface="微软雅黑"/>
                <a:cs typeface="+mn-cs"/>
              </a:rPr>
              <a:t>1</a:t>
            </a:r>
            <a:r>
              <a:rPr kumimoji="0" lang="zh-CN" altLang="en-US" sz="2400" b="0" i="0" u="none" strike="noStrike" kern="1200" cap="none" spc="0" normalizeH="0" baseline="0" noProof="0" dirty="0">
                <a:ln>
                  <a:noFill/>
                </a:ln>
                <a:solidFill>
                  <a:srgbClr val="24292F"/>
                </a:solidFill>
                <a:effectLst/>
                <a:uLnTx/>
                <a:uFillTx/>
                <a:latin typeface="ali-55"/>
                <a:ea typeface="微软雅黑"/>
                <a:cs typeface="+mn-cs"/>
              </a:rPr>
              <a:t>、对于图片压缩、优化，减少图片的下载速度，缩小图片尺寸，提高网站运行速度；</a:t>
            </a:r>
            <a:endParaRPr kumimoji="0" lang="en-US" altLang="zh-CN" sz="2400" b="0" i="0" u="none" strike="noStrike" kern="1200" cap="none" spc="0" normalizeH="0" baseline="0" noProof="0" dirty="0">
              <a:ln>
                <a:noFill/>
              </a:ln>
              <a:solidFill>
                <a:srgbClr val="24292F"/>
              </a:solidFill>
              <a:effectLst/>
              <a:uLnTx/>
              <a:uFillTx/>
              <a:latin typeface="ali-55"/>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4292F"/>
                </a:solidFill>
                <a:effectLst/>
                <a:uLnTx/>
                <a:uFillTx/>
                <a:latin typeface="ali-55"/>
                <a:ea typeface="微软雅黑"/>
                <a:cs typeface="+mn-cs"/>
              </a:rPr>
              <a:t>2</a:t>
            </a:r>
            <a:r>
              <a:rPr kumimoji="0" lang="zh-CN" altLang="en-US" sz="2400" b="0" i="0" u="none" strike="noStrike" kern="1200" cap="none" spc="0" normalizeH="0" baseline="0" noProof="0" dirty="0">
                <a:ln>
                  <a:noFill/>
                </a:ln>
                <a:solidFill>
                  <a:srgbClr val="24292F"/>
                </a:solidFill>
                <a:effectLst/>
                <a:uLnTx/>
                <a:uFillTx/>
                <a:latin typeface="ali-55"/>
                <a:ea typeface="微软雅黑"/>
                <a:cs typeface="+mn-cs"/>
              </a:rPr>
              <a:t>、减少</a:t>
            </a:r>
            <a:r>
              <a:rPr kumimoji="0" lang="en-US" altLang="zh-CN" sz="2400" b="0" i="0" u="none" strike="noStrike" kern="1200" cap="none" spc="0" normalizeH="0" baseline="0" noProof="0" dirty="0">
                <a:ln>
                  <a:noFill/>
                </a:ln>
                <a:solidFill>
                  <a:srgbClr val="24292F"/>
                </a:solidFill>
                <a:effectLst/>
                <a:uLnTx/>
                <a:uFillTx/>
                <a:latin typeface="微软雅黑"/>
                <a:ea typeface="微软雅黑"/>
                <a:cs typeface="+mn-cs"/>
              </a:rPr>
              <a:t>JavaScript</a:t>
            </a:r>
            <a:r>
              <a:rPr kumimoji="0" lang="zh-CN" altLang="en-US" sz="2400" b="0" i="0" u="none" strike="noStrike" kern="1200" cap="none" spc="0" normalizeH="0" baseline="0" noProof="0" dirty="0">
                <a:ln>
                  <a:noFill/>
                </a:ln>
                <a:solidFill>
                  <a:srgbClr val="24292F"/>
                </a:solidFill>
                <a:effectLst/>
                <a:uLnTx/>
                <a:uFillTx/>
                <a:latin typeface="ali-55"/>
                <a:ea typeface="微软雅黑"/>
                <a:cs typeface="+mn-cs"/>
              </a:rPr>
              <a:t>和</a:t>
            </a:r>
            <a:r>
              <a:rPr kumimoji="0" lang="en-US" altLang="zh-CN" sz="2400" b="0" i="0" u="none" strike="noStrike" kern="1200" cap="none" spc="0" normalizeH="0" baseline="0" noProof="0" dirty="0">
                <a:ln>
                  <a:noFill/>
                </a:ln>
                <a:solidFill>
                  <a:srgbClr val="24292F"/>
                </a:solidFill>
                <a:effectLst/>
                <a:uLnTx/>
                <a:uFillTx/>
                <a:latin typeface="ali-55"/>
                <a:ea typeface="微软雅黑"/>
                <a:cs typeface="+mn-cs"/>
              </a:rPr>
              <a:t>CSS</a:t>
            </a:r>
            <a:r>
              <a:rPr kumimoji="0" lang="zh-CN" altLang="en-US" sz="2400" b="0" i="0" u="none" strike="noStrike" kern="1200" cap="none" spc="0" normalizeH="0" baseline="0" noProof="0" dirty="0">
                <a:ln>
                  <a:noFill/>
                </a:ln>
                <a:solidFill>
                  <a:srgbClr val="24292F"/>
                </a:solidFill>
                <a:effectLst/>
                <a:uLnTx/>
                <a:uFillTx/>
                <a:latin typeface="ali-55"/>
                <a:ea typeface="微软雅黑"/>
                <a:cs typeface="+mn-cs"/>
              </a:rPr>
              <a:t>等无效代码的引入，通过减小页面的文件大小降低页面加载速度。</a:t>
            </a:r>
            <a:endParaRPr kumimoji="0" lang="en-US" altLang="zh-CN" sz="2400" b="0" i="0" u="none" strike="noStrike" kern="1200" cap="none" spc="0" normalizeH="0" baseline="0" noProof="0" dirty="0">
              <a:ln>
                <a:noFill/>
              </a:ln>
              <a:solidFill>
                <a:srgbClr val="24292F"/>
              </a:solidFill>
              <a:effectLst/>
              <a:uLnTx/>
              <a:uFillTx/>
              <a:latin typeface="ali-55"/>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24292F"/>
              </a:solidFill>
              <a:effectLst/>
              <a:uLnTx/>
              <a:uFillTx/>
              <a:latin typeface="ali-55"/>
              <a:ea typeface="微软雅黑"/>
              <a:cs typeface="+mn-cs"/>
            </a:endParaRPr>
          </a:p>
        </p:txBody>
      </p:sp>
    </p:spTree>
    <p:extLst>
      <p:ext uri="{BB962C8B-B14F-4D97-AF65-F5344CB8AC3E}">
        <p14:creationId xmlns:p14="http://schemas.microsoft.com/office/powerpoint/2010/main" val="394778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项目需求</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fld id="{7F65B630-C7FF-41C0-9923-C5E5E29EED81}" type="slidenum">
              <a:rPr lang="zh-CN" altLang="en-US" smtClean="0">
                <a:sym typeface="+mn-lt"/>
              </a:rPr>
              <a:pPr/>
              <a:t>5</a:t>
            </a:fld>
            <a:endParaRPr lang="zh-CN" altLang="en-US">
              <a:sym typeface="+mn-lt"/>
            </a:endParaRPr>
          </a:p>
        </p:txBody>
      </p:sp>
      <p:sp>
        <p:nvSpPr>
          <p:cNvPr id="6" name="文本框 5">
            <a:extLst>
              <a:ext uri="{FF2B5EF4-FFF2-40B4-BE49-F238E27FC236}">
                <a16:creationId xmlns:a16="http://schemas.microsoft.com/office/drawing/2014/main" id="{472D13AB-4141-7860-4134-76D3DA9DC28F}"/>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GB" altLang="zh-CN" sz="7200">
                <a:latin typeface="+mn-lt"/>
                <a:ea typeface="+mn-ea"/>
                <a:cs typeface="+mn-ea"/>
                <a:sym typeface="+mn-lt"/>
              </a:rPr>
              <a:t>02</a:t>
            </a:r>
            <a:endParaRPr lang="en-GB" sz="7200" dirty="0">
              <a:latin typeface="+mn-lt"/>
              <a:ea typeface="+mn-ea"/>
              <a:cs typeface="+mn-ea"/>
              <a:sym typeface="+mn-lt"/>
            </a:endParaRPr>
          </a:p>
        </p:txBody>
      </p:sp>
    </p:spTree>
    <p:custDataLst>
      <p:tags r:id="rId1"/>
    </p:custDataLst>
    <p:extLst>
      <p:ext uri="{BB962C8B-B14F-4D97-AF65-F5344CB8AC3E}">
        <p14:creationId xmlns:p14="http://schemas.microsoft.com/office/powerpoint/2010/main" val="3898390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可用性分析与调优</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D17B636A-C2DC-08A1-2CEA-A3F369B50431}"/>
              </a:ext>
            </a:extLst>
          </p:cNvPr>
          <p:cNvSpPr txBox="1"/>
          <p:nvPr/>
        </p:nvSpPr>
        <p:spPr>
          <a:xfrm>
            <a:off x="961052" y="1464906"/>
            <a:ext cx="5134948" cy="523220"/>
          </a:xfrm>
          <a:prstGeom prst="rect">
            <a:avLst/>
          </a:prstGeom>
          <a:noFill/>
        </p:spPr>
        <p:txBody>
          <a:bodyPr wrap="square" rtlCol="0">
            <a:spAutoFit/>
          </a:bodyPr>
          <a:lstStyle/>
          <a:p>
            <a:r>
              <a:rPr lang="en-US" altLang="zh-CN" sz="2800" dirty="0"/>
              <a:t>1</a:t>
            </a:r>
            <a:r>
              <a:rPr lang="zh-CN" altLang="en-US" sz="2800" dirty="0"/>
              <a:t>、确保良好的页面加载速度</a:t>
            </a:r>
          </a:p>
        </p:txBody>
      </p:sp>
      <p:sp>
        <p:nvSpPr>
          <p:cNvPr id="9" name="文本框 8">
            <a:extLst>
              <a:ext uri="{FF2B5EF4-FFF2-40B4-BE49-F238E27FC236}">
                <a16:creationId xmlns:a16="http://schemas.microsoft.com/office/drawing/2014/main" id="{CB94BEC7-FC42-C419-C2B1-B7438479800D}"/>
              </a:ext>
            </a:extLst>
          </p:cNvPr>
          <p:cNvSpPr txBox="1"/>
          <p:nvPr/>
        </p:nvSpPr>
        <p:spPr>
          <a:xfrm>
            <a:off x="954423" y="2346106"/>
            <a:ext cx="8105601" cy="3046988"/>
          </a:xfrm>
          <a:prstGeom prst="rect">
            <a:avLst/>
          </a:prstGeom>
          <a:noFill/>
        </p:spPr>
        <p:txBody>
          <a:bodyPr wrap="square" rtlCol="0">
            <a:spAutoFit/>
          </a:bodyPr>
          <a:lstStyle/>
          <a:p>
            <a:pPr algn="l"/>
            <a:r>
              <a:rPr lang="zh-CN" altLang="en-US" sz="2400" b="0" i="0" dirty="0">
                <a:solidFill>
                  <a:srgbClr val="24292F"/>
                </a:solidFill>
                <a:effectLst/>
                <a:latin typeface="ali-55"/>
              </a:rPr>
              <a:t>网站加载速度是影响用户体验的重要因素之一。电商平台的页面很大，同时在忙碌的时间里不断增加新的数据，保持良好的页面加载速度是至关重要的。以下是页面加载优化策略：</a:t>
            </a:r>
          </a:p>
          <a:p>
            <a:pPr algn="l"/>
            <a:r>
              <a:rPr lang="zh-CN" altLang="en-US" sz="2400" dirty="0">
                <a:solidFill>
                  <a:srgbClr val="24292F"/>
                </a:solidFill>
                <a:latin typeface="ali-55"/>
              </a:rPr>
              <a:t>①</a:t>
            </a:r>
            <a:r>
              <a:rPr lang="zh-CN" altLang="en-US" sz="2400" b="0" i="0" dirty="0">
                <a:solidFill>
                  <a:srgbClr val="24292F"/>
                </a:solidFill>
                <a:effectLst/>
                <a:latin typeface="ali-55"/>
              </a:rPr>
              <a:t>减少页面元素和内容，优化关键页面的加载速度；</a:t>
            </a:r>
          </a:p>
          <a:p>
            <a:pPr algn="l"/>
            <a:r>
              <a:rPr lang="zh-CN" altLang="en-US" sz="2400" dirty="0">
                <a:solidFill>
                  <a:srgbClr val="24292F"/>
                </a:solidFill>
                <a:latin typeface="ali-55"/>
              </a:rPr>
              <a:t>②</a:t>
            </a:r>
            <a:r>
              <a:rPr lang="zh-CN" altLang="en-US" sz="2400" b="0" i="0" dirty="0">
                <a:solidFill>
                  <a:srgbClr val="24292F"/>
                </a:solidFill>
                <a:effectLst/>
                <a:latin typeface="ali-55"/>
              </a:rPr>
              <a:t>采用缓存技术，加快页面加载速度，减少重复查询；</a:t>
            </a:r>
          </a:p>
          <a:p>
            <a:pPr algn="l"/>
            <a:r>
              <a:rPr lang="zh-CN" altLang="en-US" sz="2400" dirty="0">
                <a:solidFill>
                  <a:srgbClr val="24292F"/>
                </a:solidFill>
                <a:latin typeface="ali-55"/>
              </a:rPr>
              <a:t>③</a:t>
            </a:r>
            <a:r>
              <a:rPr lang="zh-CN" altLang="en-US" sz="2400" b="0" i="0" dirty="0">
                <a:solidFill>
                  <a:srgbClr val="24292F"/>
                </a:solidFill>
                <a:effectLst/>
                <a:latin typeface="ali-55"/>
              </a:rPr>
              <a:t>优化后端系统、数据库，加快页面数据处理速度。</a:t>
            </a:r>
          </a:p>
          <a:p>
            <a:endParaRPr lang="zh-CN" altLang="en-US" sz="2400" dirty="0"/>
          </a:p>
        </p:txBody>
      </p:sp>
    </p:spTree>
    <p:extLst>
      <p:ext uri="{BB962C8B-B14F-4D97-AF65-F5344CB8AC3E}">
        <p14:creationId xmlns:p14="http://schemas.microsoft.com/office/powerpoint/2010/main" val="2206064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可用性分析与调优</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D17B636A-C2DC-08A1-2CEA-A3F369B50431}"/>
              </a:ext>
            </a:extLst>
          </p:cNvPr>
          <p:cNvSpPr txBox="1"/>
          <p:nvPr/>
        </p:nvSpPr>
        <p:spPr>
          <a:xfrm>
            <a:off x="961052" y="1464906"/>
            <a:ext cx="51349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2F2F2F"/>
                </a:solidFill>
                <a:latin typeface="Arial"/>
                <a:ea typeface="微软雅黑"/>
              </a:rPr>
              <a:t>2</a:t>
            </a:r>
            <a:r>
              <a:rPr kumimoji="0" lang="zh-CN" altLang="en-US" sz="2800" b="0" i="0" u="none" strike="noStrike" kern="1200" cap="none" spc="0" normalizeH="0" baseline="0" noProof="0" dirty="0">
                <a:ln>
                  <a:noFill/>
                </a:ln>
                <a:solidFill>
                  <a:srgbClr val="2F2F2F"/>
                </a:solidFill>
                <a:effectLst/>
                <a:uLnTx/>
                <a:uFillTx/>
                <a:latin typeface="Arial"/>
                <a:ea typeface="微软雅黑"/>
                <a:cs typeface="+mn-cs"/>
              </a:rPr>
              <a:t>、提供良好的搜索功能</a:t>
            </a:r>
          </a:p>
        </p:txBody>
      </p:sp>
      <p:sp>
        <p:nvSpPr>
          <p:cNvPr id="9" name="文本框 8">
            <a:extLst>
              <a:ext uri="{FF2B5EF4-FFF2-40B4-BE49-F238E27FC236}">
                <a16:creationId xmlns:a16="http://schemas.microsoft.com/office/drawing/2014/main" id="{CB94BEC7-FC42-C419-C2B1-B7438479800D}"/>
              </a:ext>
            </a:extLst>
          </p:cNvPr>
          <p:cNvSpPr txBox="1"/>
          <p:nvPr/>
        </p:nvSpPr>
        <p:spPr>
          <a:xfrm>
            <a:off x="954424" y="2346106"/>
            <a:ext cx="6370108"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rgbClr val="24292F"/>
                </a:solidFill>
                <a:effectLst/>
                <a:latin typeface="ali-55"/>
              </a:rPr>
              <a:t>提供良好的搜索功能，可以帮助用户快速地定位感兴趣的产品。采取以下策略可以提高电商程序的搜索功能：</a:t>
            </a:r>
            <a:endParaRPr lang="en-US" altLang="zh-CN" sz="2400" b="0" i="0" dirty="0">
              <a:solidFill>
                <a:srgbClr val="24292F"/>
              </a:solidFill>
              <a:effectLst/>
              <a:latin typeface="ali-55"/>
            </a:endParaRPr>
          </a:p>
          <a:p>
            <a:r>
              <a:rPr lang="zh-CN" altLang="en-US" sz="2400" b="0" i="0" dirty="0">
                <a:solidFill>
                  <a:srgbClr val="24292F"/>
                </a:solidFill>
                <a:effectLst/>
                <a:latin typeface="ali-55"/>
              </a:rPr>
              <a:t>①通过优化关键词、筛选工具、分类目录等搜索方式；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F2F2F"/>
                </a:solidFill>
                <a:effectLst/>
                <a:uLnTx/>
                <a:uFillTx/>
                <a:latin typeface="Arial"/>
                <a:ea typeface="微软雅黑"/>
                <a:cs typeface="+mn-cs"/>
              </a:rPr>
              <a:t>②</a:t>
            </a:r>
            <a:r>
              <a:rPr lang="zh-CN" altLang="en-US" sz="2400" b="0" i="0" dirty="0">
                <a:solidFill>
                  <a:srgbClr val="24292F"/>
                </a:solidFill>
                <a:effectLst/>
                <a:latin typeface="ali-55"/>
              </a:rPr>
              <a:t>通过分析用户历史行为、购买记录等，进行个性化推荐。</a:t>
            </a:r>
            <a:endParaRPr kumimoji="0" lang="zh-CN" altLang="en-US" sz="2400" b="0" i="0" u="none" strike="noStrike" kern="1200" cap="none" spc="0" normalizeH="0" baseline="0" noProof="0" dirty="0">
              <a:ln>
                <a:noFill/>
              </a:ln>
              <a:solidFill>
                <a:srgbClr val="2F2F2F"/>
              </a:solidFill>
              <a:effectLst/>
              <a:uLnTx/>
              <a:uFillTx/>
              <a:latin typeface="Arial"/>
              <a:ea typeface="微软雅黑"/>
              <a:cs typeface="+mn-cs"/>
            </a:endParaRPr>
          </a:p>
        </p:txBody>
      </p:sp>
    </p:spTree>
    <p:extLst>
      <p:ext uri="{BB962C8B-B14F-4D97-AF65-F5344CB8AC3E}">
        <p14:creationId xmlns:p14="http://schemas.microsoft.com/office/powerpoint/2010/main" val="3230087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7816B9-4368-481C-AF7D-011CB1B5D3BB}"/>
              </a:ext>
            </a:extLst>
          </p:cNvPr>
          <p:cNvSpPr>
            <a:spLocks noGrp="1"/>
          </p:cNvSpPr>
          <p:nvPr>
            <p:ph type="title"/>
          </p:nvPr>
        </p:nvSpPr>
        <p:spPr>
          <a:xfrm>
            <a:off x="1654630" y="3182952"/>
            <a:ext cx="8870042" cy="840230"/>
          </a:xfrm>
        </p:spPr>
        <p:txBody>
          <a:bodyPr/>
          <a:lstStyle/>
          <a:p>
            <a:r>
              <a:rPr lang="zh-CN" altLang="en-US" dirty="0">
                <a:sym typeface="+mn-lt"/>
              </a:rPr>
              <a:t>应用安全分析与防护</a:t>
            </a:r>
          </a:p>
        </p:txBody>
      </p:sp>
      <p:sp>
        <p:nvSpPr>
          <p:cNvPr id="2" name="灯片编号占位符 1">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FFFFFF">
                    <a:lumMod val="50000"/>
                    <a:lumOff val="50000"/>
                  </a:srgbClr>
                </a:solidFill>
                <a:effectLst/>
                <a:uLnTx/>
                <a:uFillTx/>
                <a:latin typeface="Arial"/>
                <a:ea typeface="微软雅黑"/>
                <a:cs typeface="+mn-cs"/>
                <a:sym typeface="+mn-lt"/>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000" b="0" i="0" u="none" strike="noStrike" kern="1200" cap="none" spc="0" normalizeH="0" baseline="0" noProof="0">
              <a:ln>
                <a:noFill/>
              </a:ln>
              <a:solidFill>
                <a:srgbClr val="FFFFFF">
                  <a:lumMod val="50000"/>
                  <a:lumOff val="50000"/>
                </a:srgbClr>
              </a:solidFill>
              <a:effectLst/>
              <a:uLnTx/>
              <a:uFillTx/>
              <a:latin typeface="Arial"/>
              <a:ea typeface="微软雅黑"/>
              <a:cs typeface="+mn-cs"/>
              <a:sym typeface="+mn-lt"/>
            </a:endParaRPr>
          </a:p>
        </p:txBody>
      </p:sp>
      <p:sp>
        <p:nvSpPr>
          <p:cNvPr id="10" name="文本框 9">
            <a:extLst>
              <a:ext uri="{FF2B5EF4-FFF2-40B4-BE49-F238E27FC236}">
                <a16:creationId xmlns:a16="http://schemas.microsoft.com/office/drawing/2014/main" id="{7A260B71-BC21-1AB7-495B-508F491C7803}"/>
              </a:ext>
            </a:extLst>
          </p:cNvPr>
          <p:cNvSpPr txBox="1">
            <a:spLocks/>
          </p:cNvSpPr>
          <p:nvPr/>
        </p:nvSpPr>
        <p:spPr>
          <a:xfrm>
            <a:off x="5484356" y="2139589"/>
            <a:ext cx="1210588" cy="1089529"/>
          </a:xfrm>
          <a:prstGeom prst="rect">
            <a:avLst/>
          </a:prstGeom>
        </p:spPr>
        <p:txBody>
          <a:bodyPr vert="horz" wrap="none" lIns="91440" tIns="45720" rIns="91440" bIns="45720" rtlCol="0" anchor="b">
            <a:spAutoFit/>
          </a:bodyPr>
          <a:lstStyle>
            <a:lvl1pPr algn="r"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en-GB" altLang="en-US" sz="7200" dirty="0">
                <a:solidFill>
                  <a:srgbClr val="FFFFFF"/>
                </a:solidFill>
                <a:latin typeface="Arial"/>
                <a:ea typeface="微软雅黑"/>
                <a:cs typeface="+mn-ea"/>
                <a:sym typeface="+mn-lt"/>
              </a:rPr>
              <a:t>10</a:t>
            </a:r>
            <a:endParaRPr kumimoji="0" lang="en-GB" altLang="en-US" sz="7200" b="1" i="0" u="none" strike="noStrike" kern="1200" cap="none" spc="0" normalizeH="0" baseline="0" noProof="0" dirty="0">
              <a:ln>
                <a:noFill/>
              </a:ln>
              <a:solidFill>
                <a:srgbClr val="FFFFFF"/>
              </a:solidFill>
              <a:effectLst/>
              <a:uLnTx/>
              <a:uFillTx/>
              <a:latin typeface="Arial"/>
              <a:ea typeface="微软雅黑"/>
              <a:cs typeface="+mn-ea"/>
              <a:sym typeface="+mn-lt"/>
            </a:endParaRPr>
          </a:p>
        </p:txBody>
      </p:sp>
    </p:spTree>
    <p:custDataLst>
      <p:tags r:id="rId1"/>
    </p:custDataLst>
    <p:extLst>
      <p:ext uri="{BB962C8B-B14F-4D97-AF65-F5344CB8AC3E}">
        <p14:creationId xmlns:p14="http://schemas.microsoft.com/office/powerpoint/2010/main" val="1516247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可能存在的安全隐患及其防护策略</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076CA2B9-CBEA-3FAD-6FE8-4265ADC21DC6}"/>
              </a:ext>
            </a:extLst>
          </p:cNvPr>
          <p:cNvSpPr txBox="1"/>
          <p:nvPr/>
        </p:nvSpPr>
        <p:spPr>
          <a:xfrm>
            <a:off x="660400" y="1028700"/>
            <a:ext cx="49472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使用</a:t>
            </a:r>
            <a:r>
              <a:rPr kumimoji="0" lang="en-US" altLang="zh-CN"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AWVS</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进行扫描得出的结果：</a:t>
            </a:r>
          </a:p>
        </p:txBody>
      </p:sp>
      <p:pic>
        <p:nvPicPr>
          <p:cNvPr id="9" name="图片 8">
            <a:extLst>
              <a:ext uri="{FF2B5EF4-FFF2-40B4-BE49-F238E27FC236}">
                <a16:creationId xmlns:a16="http://schemas.microsoft.com/office/drawing/2014/main" id="{1E3E0E6F-240B-E6D7-8C09-4339E2AF25C7}"/>
              </a:ext>
            </a:extLst>
          </p:cNvPr>
          <p:cNvPicPr>
            <a:picLocks noChangeAspect="1"/>
          </p:cNvPicPr>
          <p:nvPr/>
        </p:nvPicPr>
        <p:blipFill>
          <a:blip r:embed="rId2"/>
          <a:stretch>
            <a:fillRect/>
          </a:stretch>
        </p:blipFill>
        <p:spPr>
          <a:xfrm>
            <a:off x="261257" y="1701811"/>
            <a:ext cx="6102221" cy="4667358"/>
          </a:xfrm>
          <a:prstGeom prst="rect">
            <a:avLst/>
          </a:prstGeom>
        </p:spPr>
      </p:pic>
      <p:sp>
        <p:nvSpPr>
          <p:cNvPr id="10" name="文本框 9">
            <a:extLst>
              <a:ext uri="{FF2B5EF4-FFF2-40B4-BE49-F238E27FC236}">
                <a16:creationId xmlns:a16="http://schemas.microsoft.com/office/drawing/2014/main" id="{A15A12C2-650C-04F1-8C72-3D412C6952A9}"/>
              </a:ext>
            </a:extLst>
          </p:cNvPr>
          <p:cNvSpPr txBox="1"/>
          <p:nvPr/>
        </p:nvSpPr>
        <p:spPr>
          <a:xfrm>
            <a:off x="6960635" y="1028700"/>
            <a:ext cx="3582955" cy="461665"/>
          </a:xfrm>
          <a:prstGeom prst="rect">
            <a:avLst/>
          </a:prstGeom>
          <a:noFill/>
        </p:spPr>
        <p:txBody>
          <a:bodyPr wrap="square" rtlCol="0">
            <a:spAutoFit/>
          </a:bodyPr>
          <a:lstStyle/>
          <a:p>
            <a:r>
              <a:rPr lang="zh-CN" altLang="en-US" sz="2400" dirty="0"/>
              <a:t>相关报告：</a:t>
            </a:r>
          </a:p>
        </p:txBody>
      </p:sp>
      <p:pic>
        <p:nvPicPr>
          <p:cNvPr id="12" name="图片 11">
            <a:extLst>
              <a:ext uri="{FF2B5EF4-FFF2-40B4-BE49-F238E27FC236}">
                <a16:creationId xmlns:a16="http://schemas.microsoft.com/office/drawing/2014/main" id="{34FE0FFE-D714-90DF-5707-670EDA49441B}"/>
              </a:ext>
            </a:extLst>
          </p:cNvPr>
          <p:cNvPicPr>
            <a:picLocks noChangeAspect="1"/>
          </p:cNvPicPr>
          <p:nvPr/>
        </p:nvPicPr>
        <p:blipFill>
          <a:blip r:embed="rId3"/>
          <a:stretch>
            <a:fillRect/>
          </a:stretch>
        </p:blipFill>
        <p:spPr>
          <a:xfrm>
            <a:off x="6960635" y="1701811"/>
            <a:ext cx="4415729" cy="4217475"/>
          </a:xfrm>
          <a:prstGeom prst="rect">
            <a:avLst/>
          </a:prstGeom>
        </p:spPr>
      </p:pic>
    </p:spTree>
    <p:extLst>
      <p:ext uri="{BB962C8B-B14F-4D97-AF65-F5344CB8AC3E}">
        <p14:creationId xmlns:p14="http://schemas.microsoft.com/office/powerpoint/2010/main" val="3108175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可能存在的安全隐患及其防护策略</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076CA2B9-CBEA-3FAD-6FE8-4265ADC21DC6}"/>
              </a:ext>
            </a:extLst>
          </p:cNvPr>
          <p:cNvSpPr txBox="1"/>
          <p:nvPr/>
        </p:nvSpPr>
        <p:spPr>
          <a:xfrm>
            <a:off x="660400" y="1028700"/>
            <a:ext cx="49472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2F2F2F"/>
                </a:solidFill>
                <a:latin typeface="宋体" panose="02010600030101010101" pitchFamily="2" charset="-122"/>
                <a:ea typeface="宋体" panose="02010600030101010101" pitchFamily="2" charset="-122"/>
              </a:rPr>
              <a:t>根据上文扫描结果可以看出</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a:t>
            </a:r>
          </a:p>
        </p:txBody>
      </p:sp>
      <p:pic>
        <p:nvPicPr>
          <p:cNvPr id="6" name="图片 5">
            <a:extLst>
              <a:ext uri="{FF2B5EF4-FFF2-40B4-BE49-F238E27FC236}">
                <a16:creationId xmlns:a16="http://schemas.microsoft.com/office/drawing/2014/main" id="{61CC6D85-F762-8FA5-C29E-5B9D2CD063C4}"/>
              </a:ext>
            </a:extLst>
          </p:cNvPr>
          <p:cNvPicPr>
            <a:picLocks noChangeAspect="1"/>
          </p:cNvPicPr>
          <p:nvPr/>
        </p:nvPicPr>
        <p:blipFill>
          <a:blip r:embed="rId2"/>
          <a:stretch>
            <a:fillRect/>
          </a:stretch>
        </p:blipFill>
        <p:spPr>
          <a:xfrm>
            <a:off x="195943" y="1731030"/>
            <a:ext cx="7268547" cy="4707870"/>
          </a:xfrm>
          <a:prstGeom prst="rect">
            <a:avLst/>
          </a:prstGeom>
        </p:spPr>
      </p:pic>
      <p:sp>
        <p:nvSpPr>
          <p:cNvPr id="7" name="文本框 6">
            <a:extLst>
              <a:ext uri="{FF2B5EF4-FFF2-40B4-BE49-F238E27FC236}">
                <a16:creationId xmlns:a16="http://schemas.microsoft.com/office/drawing/2014/main" id="{B467CE09-6A2B-A07A-69D1-C1E215FE562C}"/>
              </a:ext>
            </a:extLst>
          </p:cNvPr>
          <p:cNvSpPr txBox="1"/>
          <p:nvPr/>
        </p:nvSpPr>
        <p:spPr>
          <a:xfrm>
            <a:off x="8108302" y="1940767"/>
            <a:ext cx="3265714" cy="3539430"/>
          </a:xfrm>
          <a:prstGeom prst="rect">
            <a:avLst/>
          </a:prstGeom>
          <a:noFill/>
        </p:spPr>
        <p:txBody>
          <a:bodyPr wrap="square" rtlCol="0">
            <a:spAutoFit/>
          </a:bodyPr>
          <a:lstStyle/>
          <a:p>
            <a:r>
              <a:rPr lang="zh-CN" altLang="en-US" sz="2800" dirty="0"/>
              <a:t>要修复未加密连接的漏洞，应尽快使用</a:t>
            </a:r>
            <a:r>
              <a:rPr lang="en-US" altLang="zh-CN" sz="2800" dirty="0"/>
              <a:t>HTTPS</a:t>
            </a:r>
            <a:r>
              <a:rPr lang="zh-CN" altLang="en-US" sz="2800" dirty="0"/>
              <a:t>进行更高安全性能的连接，除此之外对于可能出现的安全隐患及其防护策略在下文中提及：</a:t>
            </a:r>
          </a:p>
        </p:txBody>
      </p:sp>
    </p:spTree>
    <p:extLst>
      <p:ext uri="{BB962C8B-B14F-4D97-AF65-F5344CB8AC3E}">
        <p14:creationId xmlns:p14="http://schemas.microsoft.com/office/powerpoint/2010/main" val="3915303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可能存在的安全隐患及其防护策略</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076CA2B9-CBEA-3FAD-6FE8-4265ADC21DC6}"/>
              </a:ext>
            </a:extLst>
          </p:cNvPr>
          <p:cNvSpPr txBox="1"/>
          <p:nvPr/>
        </p:nvSpPr>
        <p:spPr>
          <a:xfrm>
            <a:off x="660400" y="1028700"/>
            <a:ext cx="36669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1</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a:t>
            </a:r>
            <a:r>
              <a:rPr kumimoji="0" lang="en-US" altLang="zh-CN"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SQL</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注入攻击</a:t>
            </a:r>
          </a:p>
        </p:txBody>
      </p:sp>
      <p:sp>
        <p:nvSpPr>
          <p:cNvPr id="5" name="文本框 4">
            <a:extLst>
              <a:ext uri="{FF2B5EF4-FFF2-40B4-BE49-F238E27FC236}">
                <a16:creationId xmlns:a16="http://schemas.microsoft.com/office/drawing/2014/main" id="{887B5BA2-20EF-66B0-35A3-BBC1DFF4C944}"/>
              </a:ext>
            </a:extLst>
          </p:cNvPr>
          <p:cNvSpPr txBox="1"/>
          <p:nvPr/>
        </p:nvSpPr>
        <p:spPr>
          <a:xfrm>
            <a:off x="660400" y="1663504"/>
            <a:ext cx="1065763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rgbClr val="24292F"/>
                </a:solidFill>
                <a:effectLst/>
                <a:latin typeface="ali-55"/>
              </a:rPr>
              <a:t>SQL</a:t>
            </a:r>
            <a:r>
              <a:rPr lang="zh-CN" altLang="en-US" sz="2400" b="0" i="0" dirty="0">
                <a:solidFill>
                  <a:srgbClr val="24292F"/>
                </a:solidFill>
                <a:effectLst/>
                <a:latin typeface="ali-55"/>
              </a:rPr>
              <a:t>注入攻击常出现于用户提交数据形式，攻击者通过执行恶意代码来突破数据库的安全防护措施。为减少</a:t>
            </a:r>
            <a:r>
              <a:rPr lang="en-US" altLang="zh-CN" sz="2400" b="0" i="0" dirty="0">
                <a:solidFill>
                  <a:srgbClr val="24292F"/>
                </a:solidFill>
                <a:effectLst/>
                <a:latin typeface="ali-55"/>
              </a:rPr>
              <a:t>SQL</a:t>
            </a:r>
            <a:r>
              <a:rPr lang="zh-CN" altLang="en-US" sz="2400" b="0" i="0" dirty="0">
                <a:solidFill>
                  <a:srgbClr val="24292F"/>
                </a:solidFill>
                <a:effectLst/>
                <a:latin typeface="ali-55"/>
              </a:rPr>
              <a:t>注入攻击，应该对每一个输入变量进行过滤、编码、以及验证等工作，并应用输入验证技术对表单提交进行过滤，避免不合法数据的输入。</a:t>
            </a:r>
            <a:endParaRPr kumimoji="0" lang="zh-CN" altLang="en-US" sz="2400" b="0" i="0" u="none" strike="noStrike" kern="1200" cap="none" spc="0" normalizeH="0" baseline="0" noProof="0" dirty="0">
              <a:ln>
                <a:noFill/>
              </a:ln>
              <a:solidFill>
                <a:srgbClr val="2F2F2F"/>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974717EC-837B-67B4-C798-F8EAF57077AE}"/>
              </a:ext>
            </a:extLst>
          </p:cNvPr>
          <p:cNvSpPr txBox="1"/>
          <p:nvPr/>
        </p:nvSpPr>
        <p:spPr>
          <a:xfrm>
            <a:off x="660399" y="3429000"/>
            <a:ext cx="36669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2</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a:t>
            </a:r>
            <a:r>
              <a:rPr kumimoji="0" lang="en-US" altLang="zh-CN"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XSS</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攻击</a:t>
            </a:r>
          </a:p>
        </p:txBody>
      </p:sp>
      <p:sp>
        <p:nvSpPr>
          <p:cNvPr id="7" name="文本框 6">
            <a:extLst>
              <a:ext uri="{FF2B5EF4-FFF2-40B4-BE49-F238E27FC236}">
                <a16:creationId xmlns:a16="http://schemas.microsoft.com/office/drawing/2014/main" id="{24DE1BD4-90F3-72E6-14B0-B77C418094F4}"/>
              </a:ext>
            </a:extLst>
          </p:cNvPr>
          <p:cNvSpPr txBox="1"/>
          <p:nvPr/>
        </p:nvSpPr>
        <p:spPr>
          <a:xfrm>
            <a:off x="660400" y="4152829"/>
            <a:ext cx="10657633" cy="1938992"/>
          </a:xfrm>
          <a:prstGeom prst="rect">
            <a:avLst/>
          </a:prstGeom>
          <a:noFill/>
        </p:spPr>
        <p:txBody>
          <a:bodyPr wrap="square" rtlCol="0">
            <a:spAutoFit/>
          </a:bodyPr>
          <a:lstStyle/>
          <a:p>
            <a:pPr algn="l"/>
            <a:r>
              <a:rPr lang="en-US" altLang="zh-CN" sz="2400" dirty="0">
                <a:solidFill>
                  <a:srgbClr val="24292F"/>
                </a:solidFill>
                <a:latin typeface="ali-55"/>
              </a:rPr>
              <a:t>XSS</a:t>
            </a:r>
            <a:r>
              <a:rPr lang="zh-CN" altLang="en-US" sz="2400" b="0" i="0" dirty="0">
                <a:solidFill>
                  <a:srgbClr val="24292F"/>
                </a:solidFill>
                <a:effectLst/>
                <a:latin typeface="ali-55"/>
              </a:rPr>
              <a:t>攻击是一种用户输入的攻击方式，攻击者通过向网站上传</a:t>
            </a:r>
            <a:r>
              <a:rPr lang="en-US" altLang="zh-CN" sz="2400" b="0" i="0" dirty="0">
                <a:solidFill>
                  <a:srgbClr val="24292F"/>
                </a:solidFill>
                <a:effectLst/>
                <a:latin typeface="ali-55"/>
              </a:rPr>
              <a:t>HTML</a:t>
            </a:r>
            <a:r>
              <a:rPr lang="zh-CN" altLang="en-US" sz="2400" b="0" i="0" dirty="0">
                <a:solidFill>
                  <a:srgbClr val="24292F"/>
                </a:solidFill>
                <a:effectLst/>
                <a:latin typeface="ali-55"/>
              </a:rPr>
              <a:t>代码访问和截获用户的</a:t>
            </a:r>
            <a:r>
              <a:rPr lang="en-US" altLang="zh-CN" sz="2400" b="0" i="0" dirty="0">
                <a:solidFill>
                  <a:srgbClr val="24292F"/>
                </a:solidFill>
                <a:effectLst/>
                <a:latin typeface="ali-55"/>
              </a:rPr>
              <a:t>Cookie</a:t>
            </a:r>
            <a:r>
              <a:rPr lang="zh-CN" altLang="en-US" sz="2400" b="0" i="0" dirty="0">
                <a:solidFill>
                  <a:srgbClr val="24292F"/>
                </a:solidFill>
                <a:effectLst/>
                <a:latin typeface="ali-55"/>
              </a:rPr>
              <a:t>，以执行恶意代码进而获取用户数据信息，解决方法是采用</a:t>
            </a:r>
            <a:r>
              <a:rPr lang="en-US" altLang="zh-CN" sz="2400" b="0" i="0" dirty="0">
                <a:solidFill>
                  <a:srgbClr val="24292F"/>
                </a:solidFill>
                <a:effectLst/>
                <a:latin typeface="ali-55"/>
              </a:rPr>
              <a:t>XSS Filter</a:t>
            </a:r>
            <a:r>
              <a:rPr lang="zh-CN" altLang="en-US" sz="2400" b="0" i="0" dirty="0">
                <a:solidFill>
                  <a:srgbClr val="24292F"/>
                </a:solidFill>
                <a:effectLst/>
                <a:latin typeface="ali-55"/>
              </a:rPr>
              <a:t>技术对输入数据进行检查和过滤，避免提交恶意代码。</a:t>
            </a:r>
          </a:p>
          <a:p>
            <a:br>
              <a:rPr lang="zh-CN" altLang="en-US" sz="2400" dirty="0"/>
            </a:br>
            <a:endParaRPr kumimoji="0" lang="zh-CN" altLang="en-US" sz="2400" b="0" i="0" u="none" strike="noStrike" kern="1200" cap="none" spc="0" normalizeH="0" baseline="0" noProof="0" dirty="0">
              <a:ln>
                <a:noFill/>
              </a:ln>
              <a:solidFill>
                <a:srgbClr val="2F2F2F"/>
              </a:solidFill>
              <a:effectLst/>
              <a:uLnTx/>
              <a:uFillTx/>
              <a:latin typeface="Arial"/>
              <a:ea typeface="微软雅黑"/>
              <a:cs typeface="+mn-cs"/>
            </a:endParaRPr>
          </a:p>
        </p:txBody>
      </p:sp>
    </p:spTree>
    <p:extLst>
      <p:ext uri="{BB962C8B-B14F-4D97-AF65-F5344CB8AC3E}">
        <p14:creationId xmlns:p14="http://schemas.microsoft.com/office/powerpoint/2010/main" val="2959032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F45E-5BAF-6E90-C5EE-1484B58155B6}"/>
              </a:ext>
            </a:extLst>
          </p:cNvPr>
          <p:cNvSpPr>
            <a:spLocks noGrp="1"/>
          </p:cNvSpPr>
          <p:nvPr>
            <p:ph type="title"/>
          </p:nvPr>
        </p:nvSpPr>
        <p:spPr/>
        <p:txBody>
          <a:bodyPr/>
          <a:lstStyle/>
          <a:p>
            <a:r>
              <a:rPr lang="zh-CN" altLang="en-US" dirty="0"/>
              <a:t>可能存在的安全隐患及其防护策略</a:t>
            </a:r>
          </a:p>
        </p:txBody>
      </p:sp>
      <p:sp>
        <p:nvSpPr>
          <p:cNvPr id="3" name="灯片编号占位符 2">
            <a:extLst>
              <a:ext uri="{FF2B5EF4-FFF2-40B4-BE49-F238E27FC236}">
                <a16:creationId xmlns:a16="http://schemas.microsoft.com/office/drawing/2014/main" id="{941C0E31-A3FE-32B3-A930-0EAABC0A9E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076CA2B9-CBEA-3FAD-6FE8-4265ADC21DC6}"/>
              </a:ext>
            </a:extLst>
          </p:cNvPr>
          <p:cNvSpPr txBox="1"/>
          <p:nvPr/>
        </p:nvSpPr>
        <p:spPr>
          <a:xfrm>
            <a:off x="660400" y="1028700"/>
            <a:ext cx="36669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2F2F2F"/>
                </a:solidFill>
                <a:latin typeface="宋体" panose="02010600030101010101" pitchFamily="2" charset="-122"/>
                <a:ea typeface="宋体" panose="02010600030101010101" pitchFamily="2" charset="-122"/>
              </a:rPr>
              <a:t>3</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a:t>
            </a:r>
            <a:r>
              <a:rPr lang="zh-CN" altLang="en-US" sz="2800" b="1" dirty="0">
                <a:solidFill>
                  <a:srgbClr val="2F2F2F"/>
                </a:solidFill>
                <a:latin typeface="宋体" panose="02010600030101010101" pitchFamily="2" charset="-122"/>
                <a:ea typeface="宋体" panose="02010600030101010101" pitchFamily="2" charset="-122"/>
              </a:rPr>
              <a:t>越权</a:t>
            </a:r>
            <a:r>
              <a:rPr kumimoji="0" lang="zh-CN" altLang="en-US" sz="2800" b="1" i="0" u="none" strike="noStrike" kern="1200" cap="none" spc="0" normalizeH="0" baseline="0" noProof="0" dirty="0">
                <a:ln>
                  <a:noFill/>
                </a:ln>
                <a:solidFill>
                  <a:srgbClr val="2F2F2F"/>
                </a:solidFill>
                <a:effectLst/>
                <a:uLnTx/>
                <a:uFillTx/>
                <a:latin typeface="宋体" panose="02010600030101010101" pitchFamily="2" charset="-122"/>
                <a:ea typeface="宋体" panose="02010600030101010101" pitchFamily="2" charset="-122"/>
                <a:cs typeface="+mn-cs"/>
              </a:rPr>
              <a:t>攻击</a:t>
            </a:r>
          </a:p>
        </p:txBody>
      </p:sp>
      <p:sp>
        <p:nvSpPr>
          <p:cNvPr id="5" name="文本框 4">
            <a:extLst>
              <a:ext uri="{FF2B5EF4-FFF2-40B4-BE49-F238E27FC236}">
                <a16:creationId xmlns:a16="http://schemas.microsoft.com/office/drawing/2014/main" id="{887B5BA2-20EF-66B0-35A3-BBC1DFF4C944}"/>
              </a:ext>
            </a:extLst>
          </p:cNvPr>
          <p:cNvSpPr txBox="1"/>
          <p:nvPr/>
        </p:nvSpPr>
        <p:spPr>
          <a:xfrm>
            <a:off x="660400" y="1663504"/>
            <a:ext cx="10657633"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rgbClr val="24292F"/>
                </a:solidFill>
                <a:effectLst/>
                <a:latin typeface="ali-55"/>
              </a:rPr>
              <a:t>越权攻击主要是由于站点管理员赋予不当权限而导致的，攻击者通过各种手段突破站点安全界面和管理员账户措施，获得更高层次的控制权限以提高攻击效果。 避免越权攻击，应控制管理员账户的权限，不对所有管理员开放高级权限，对权限划分进行科学化和规范化，采用密码安全策略加强密码强度，采用多重身份验证等策略提高安全性。</a:t>
            </a:r>
            <a:endParaRPr kumimoji="0" lang="zh-CN" altLang="en-US" sz="2400" b="0" i="0" u="none" strike="noStrike" kern="1200" cap="none" spc="0" normalizeH="0" baseline="0" noProof="0" dirty="0">
              <a:ln>
                <a:noFill/>
              </a:ln>
              <a:solidFill>
                <a:srgbClr val="2F2F2F"/>
              </a:solidFill>
              <a:effectLst/>
              <a:uLnTx/>
              <a:uFillTx/>
              <a:latin typeface="Arial"/>
              <a:ea typeface="微软雅黑"/>
              <a:cs typeface="+mn-cs"/>
            </a:endParaRPr>
          </a:p>
        </p:txBody>
      </p:sp>
    </p:spTree>
    <p:extLst>
      <p:ext uri="{BB962C8B-B14F-4D97-AF65-F5344CB8AC3E}">
        <p14:creationId xmlns:p14="http://schemas.microsoft.com/office/powerpoint/2010/main" val="2790859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FD52094-98C0-4141-A04B-98B9DF4DFA73}"/>
              </a:ext>
            </a:extLst>
          </p:cNvPr>
          <p:cNvSpPr>
            <a:spLocks noGrp="1"/>
          </p:cNvSpPr>
          <p:nvPr>
            <p:ph type="body" sz="quarter" idx="13"/>
          </p:nvPr>
        </p:nvSpPr>
        <p:spPr/>
        <p:txBody>
          <a:bodyPr/>
          <a:lstStyle/>
          <a:p>
            <a:r>
              <a:rPr lang="zh-CN" altLang="en-US"/>
              <a:t>感谢观看</a:t>
            </a:r>
            <a:endParaRPr lang="en-US" altLang="zh-CN"/>
          </a:p>
          <a:p>
            <a:r>
              <a:rPr lang="en-GB" altLang="zh-CN"/>
              <a:t>Thank </a:t>
            </a:r>
            <a:r>
              <a:rPr lang="en-GB" altLang="zh-CN" dirty="0"/>
              <a:t>you </a:t>
            </a:r>
            <a:r>
              <a:rPr lang="en-GB" altLang="zh-CN"/>
              <a:t>for watching</a:t>
            </a:r>
            <a:r>
              <a:rPr lang="en-GB" altLang="zh-CN" dirty="0"/>
              <a:t>.</a:t>
            </a:r>
          </a:p>
        </p:txBody>
      </p:sp>
    </p:spTree>
    <p:extLst>
      <p:ext uri="{BB962C8B-B14F-4D97-AF65-F5344CB8AC3E}">
        <p14:creationId xmlns:p14="http://schemas.microsoft.com/office/powerpoint/2010/main" val="2446543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F692B-521C-04F3-D180-A233474D95AC}"/>
              </a:ext>
            </a:extLst>
          </p:cNvPr>
          <p:cNvSpPr>
            <a:spLocks noGrp="1"/>
          </p:cNvSpPr>
          <p:nvPr>
            <p:ph type="title"/>
          </p:nvPr>
        </p:nvSpPr>
        <p:spPr/>
        <p:txBody>
          <a:bodyPr/>
          <a:lstStyle/>
          <a:p>
            <a:r>
              <a:rPr lang="zh-CN" altLang="en-US" dirty="0">
                <a:latin typeface="+mn-lt"/>
                <a:ea typeface="+mn-ea"/>
                <a:cs typeface="+mn-ea"/>
                <a:sym typeface="+mn-lt"/>
              </a:rPr>
              <a:t>功能需求</a:t>
            </a:r>
          </a:p>
        </p:txBody>
      </p:sp>
      <p:sp>
        <p:nvSpPr>
          <p:cNvPr id="3" name="灯片编号占位符 2">
            <a:extLst>
              <a:ext uri="{FF2B5EF4-FFF2-40B4-BE49-F238E27FC236}">
                <a16:creationId xmlns:a16="http://schemas.microsoft.com/office/drawing/2014/main" id="{BCC2D548-FA27-C7CA-E2D7-9BAABDEA9372}"/>
              </a:ext>
            </a:extLst>
          </p:cNvPr>
          <p:cNvSpPr>
            <a:spLocks noGrp="1"/>
          </p:cNvSpPr>
          <p:nvPr>
            <p:ph type="sldNum" sz="quarter" idx="12"/>
          </p:nvPr>
        </p:nvSpPr>
        <p:spPr/>
        <p:txBody>
          <a:bodyPr/>
          <a:lstStyle/>
          <a:p>
            <a:fld id="{7F65B630-C7FF-41C0-9923-C5E5E29EED81}" type="slidenum">
              <a:rPr lang="zh-CN" altLang="en-US" smtClean="0">
                <a:cs typeface="+mn-ea"/>
                <a:sym typeface="+mn-lt"/>
              </a:rPr>
              <a:t>6</a:t>
            </a:fld>
            <a:endParaRPr lang="zh-CN" altLang="en-US">
              <a:cs typeface="+mn-ea"/>
              <a:sym typeface="+mn-lt"/>
            </a:endParaRPr>
          </a:p>
        </p:txBody>
      </p:sp>
      <p:grpSp>
        <p:nvGrpSpPr>
          <p:cNvPr id="53" name="组合 52">
            <a:extLst>
              <a:ext uri="{FF2B5EF4-FFF2-40B4-BE49-F238E27FC236}">
                <a16:creationId xmlns:a16="http://schemas.microsoft.com/office/drawing/2014/main" id="{AADC7689-B412-7ACF-6B50-8269D3AA7922}"/>
              </a:ext>
            </a:extLst>
          </p:cNvPr>
          <p:cNvGrpSpPr/>
          <p:nvPr/>
        </p:nvGrpSpPr>
        <p:grpSpPr>
          <a:xfrm>
            <a:off x="1170821" y="1439613"/>
            <a:ext cx="10247225" cy="4636311"/>
            <a:chOff x="1314450" y="1439613"/>
            <a:chExt cx="10247225" cy="4636311"/>
          </a:xfrm>
        </p:grpSpPr>
        <p:grpSp>
          <p:nvGrpSpPr>
            <p:cNvPr id="5" name="组合 4">
              <a:extLst>
                <a:ext uri="{FF2B5EF4-FFF2-40B4-BE49-F238E27FC236}">
                  <a16:creationId xmlns:a16="http://schemas.microsoft.com/office/drawing/2014/main" id="{429ADA6D-7A6B-7126-597C-76F955ED93C7}"/>
                </a:ext>
              </a:extLst>
            </p:cNvPr>
            <p:cNvGrpSpPr/>
            <p:nvPr/>
          </p:nvGrpSpPr>
          <p:grpSpPr>
            <a:xfrm>
              <a:off x="1314450" y="2472696"/>
              <a:ext cx="2362200" cy="2362200"/>
              <a:chOff x="1657350" y="2533650"/>
              <a:chExt cx="2362200" cy="2362200"/>
            </a:xfrm>
          </p:grpSpPr>
          <p:sp>
            <p:nvSpPr>
              <p:cNvPr id="23" name="椭圆 22">
                <a:extLst>
                  <a:ext uri="{FF2B5EF4-FFF2-40B4-BE49-F238E27FC236}">
                    <a16:creationId xmlns:a16="http://schemas.microsoft.com/office/drawing/2014/main" id="{448804BE-0C23-5D6D-72AD-42F4D6964982}"/>
                  </a:ext>
                </a:extLst>
              </p:cNvPr>
              <p:cNvSpPr/>
              <p:nvPr/>
            </p:nvSpPr>
            <p:spPr>
              <a:xfrm>
                <a:off x="1657350" y="2533650"/>
                <a:ext cx="2362200" cy="23622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sz="1200" b="1">
                  <a:solidFill>
                    <a:srgbClr val="FFFFFF"/>
                  </a:solidFill>
                  <a:cs typeface="+mn-ea"/>
                  <a:sym typeface="+mn-lt"/>
                </a:endParaRPr>
              </a:p>
            </p:txBody>
          </p:sp>
          <p:sp>
            <p:nvSpPr>
              <p:cNvPr id="24" name="椭圆 23">
                <a:extLst>
                  <a:ext uri="{FF2B5EF4-FFF2-40B4-BE49-F238E27FC236}">
                    <a16:creationId xmlns:a16="http://schemas.microsoft.com/office/drawing/2014/main" id="{C727D3EB-9342-9E9A-7C6F-D5ED6583CFED}"/>
                  </a:ext>
                </a:extLst>
              </p:cNvPr>
              <p:cNvSpPr/>
              <p:nvPr/>
            </p:nvSpPr>
            <p:spPr>
              <a:xfrm>
                <a:off x="1885950" y="2762250"/>
                <a:ext cx="1905000" cy="1905000"/>
              </a:xfrm>
              <a:prstGeom prst="ellipse">
                <a:avLst/>
              </a:prstGeom>
              <a:solidFill>
                <a:schemeClr val="bg1"/>
              </a:solidFill>
            </p:spPr>
            <p:txBody>
              <a:bodyPr wrap="none" lIns="108000" tIns="108000" rIns="108000" bIns="108000" rtlCol="0" anchor="ctr" anchorCtr="0">
                <a:noAutofit/>
              </a:bodyPr>
              <a:lstStyle/>
              <a:p>
                <a:pPr algn="ctr"/>
                <a:r>
                  <a:rPr lang="zh-CN" altLang="en-US" sz="3200" b="1" dirty="0">
                    <a:cs typeface="+mn-ea"/>
                    <a:sym typeface="+mn-lt"/>
                  </a:rPr>
                  <a:t>需求</a:t>
                </a:r>
                <a:endParaRPr lang="en-US" altLang="zh-CN" sz="3200" b="1" dirty="0">
                  <a:cs typeface="+mn-ea"/>
                  <a:sym typeface="+mn-lt"/>
                </a:endParaRPr>
              </a:p>
            </p:txBody>
          </p:sp>
        </p:grpSp>
        <p:grpSp>
          <p:nvGrpSpPr>
            <p:cNvPr id="6" name="组合 5">
              <a:extLst>
                <a:ext uri="{FF2B5EF4-FFF2-40B4-BE49-F238E27FC236}">
                  <a16:creationId xmlns:a16="http://schemas.microsoft.com/office/drawing/2014/main" id="{0D5EE2CE-B84E-65A1-4E81-FCFD6612E0A8}"/>
                </a:ext>
              </a:extLst>
            </p:cNvPr>
            <p:cNvGrpSpPr/>
            <p:nvPr/>
          </p:nvGrpSpPr>
          <p:grpSpPr>
            <a:xfrm>
              <a:off x="3448050" y="1988457"/>
              <a:ext cx="1209675" cy="3341249"/>
              <a:chOff x="3790950" y="1886857"/>
              <a:chExt cx="1209675" cy="3341249"/>
            </a:xfrm>
          </p:grpSpPr>
          <p:cxnSp>
            <p:nvCxnSpPr>
              <p:cNvPr id="19" name="直接箭头连接符 18">
                <a:extLst>
                  <a:ext uri="{FF2B5EF4-FFF2-40B4-BE49-F238E27FC236}">
                    <a16:creationId xmlns:a16="http://schemas.microsoft.com/office/drawing/2014/main" id="{C10BE939-4306-D0B2-9883-F8CB13C7D04A}"/>
                  </a:ext>
                </a:extLst>
              </p:cNvPr>
              <p:cNvCxnSpPr>
                <a:cxnSpLocks/>
              </p:cNvCxnSpPr>
              <p:nvPr/>
            </p:nvCxnSpPr>
            <p:spPr>
              <a:xfrm flipV="1">
                <a:off x="3790950" y="1886857"/>
                <a:ext cx="1133475" cy="875393"/>
              </a:xfrm>
              <a:prstGeom prst="straightConnector1">
                <a:avLst/>
              </a:prstGeom>
              <a:ln>
                <a:solidFill>
                  <a:schemeClr val="accent3">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64185CB-8361-37CC-6913-D7B15657B127}"/>
                  </a:ext>
                </a:extLst>
              </p:cNvPr>
              <p:cNvCxnSpPr>
                <a:cxnSpLocks/>
              </p:cNvCxnSpPr>
              <p:nvPr/>
            </p:nvCxnSpPr>
            <p:spPr>
              <a:xfrm>
                <a:off x="3790950" y="4352713"/>
                <a:ext cx="1133475" cy="875393"/>
              </a:xfrm>
              <a:prstGeom prst="straightConnector1">
                <a:avLst/>
              </a:prstGeom>
              <a:ln>
                <a:solidFill>
                  <a:schemeClr val="accent3">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044F881-2352-D7A9-97B0-CF00DA880DE7}"/>
                  </a:ext>
                </a:extLst>
              </p:cNvPr>
              <p:cNvCxnSpPr/>
              <p:nvPr/>
            </p:nvCxnSpPr>
            <p:spPr>
              <a:xfrm flipV="1">
                <a:off x="4095750" y="2924014"/>
                <a:ext cx="904875" cy="276225"/>
              </a:xfrm>
              <a:prstGeom prst="straightConnector1">
                <a:avLst/>
              </a:prstGeom>
              <a:ln>
                <a:solidFill>
                  <a:schemeClr val="accent3">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29A844C-695C-9357-E033-579CCA4B1C2F}"/>
                  </a:ext>
                </a:extLst>
              </p:cNvPr>
              <p:cNvCxnSpPr>
                <a:cxnSpLocks/>
              </p:cNvCxnSpPr>
              <p:nvPr/>
            </p:nvCxnSpPr>
            <p:spPr>
              <a:xfrm>
                <a:off x="4095750" y="3795873"/>
                <a:ext cx="904875" cy="276225"/>
              </a:xfrm>
              <a:prstGeom prst="straightConnector1">
                <a:avLst/>
              </a:prstGeom>
              <a:ln>
                <a:solidFill>
                  <a:schemeClr val="accent3">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51BB9285-D013-7DDF-D658-6F6592E82041}"/>
                </a:ext>
              </a:extLst>
            </p:cNvPr>
            <p:cNvGrpSpPr/>
            <p:nvPr/>
          </p:nvGrpSpPr>
          <p:grpSpPr>
            <a:xfrm>
              <a:off x="4810124" y="1439613"/>
              <a:ext cx="6751551" cy="826353"/>
              <a:chOff x="4810124" y="1439613"/>
              <a:chExt cx="6751551" cy="826353"/>
            </a:xfrm>
          </p:grpSpPr>
          <p:sp>
            <p:nvSpPr>
              <p:cNvPr id="17" name="矩形: 圆角 16">
                <a:extLst>
                  <a:ext uri="{FF2B5EF4-FFF2-40B4-BE49-F238E27FC236}">
                    <a16:creationId xmlns:a16="http://schemas.microsoft.com/office/drawing/2014/main" id="{C8A7AD3A-2C1C-0B5E-0D83-AFADE8399DDF}"/>
                  </a:ext>
                </a:extLst>
              </p:cNvPr>
              <p:cNvSpPr/>
              <p:nvPr/>
            </p:nvSpPr>
            <p:spPr>
              <a:xfrm>
                <a:off x="4810124" y="1571935"/>
                <a:ext cx="2300361" cy="552450"/>
              </a:xfrm>
              <a:prstGeom prst="roundRect">
                <a:avLst>
                  <a:gd name="adj" fmla="val 50000"/>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square" lIns="0" tIns="0" rIns="0" bIns="0" rtlCol="0" anchor="ctr" anchorCtr="0">
                <a:normAutofit/>
              </a:bodyPr>
              <a:lstStyle/>
              <a:p>
                <a:pPr algn="ctr"/>
                <a:r>
                  <a:rPr lang="zh-CN" altLang="en-US" sz="2000" b="1" dirty="0">
                    <a:solidFill>
                      <a:schemeClr val="bg1"/>
                    </a:solidFill>
                    <a:cs typeface="+mn-ea"/>
                    <a:sym typeface="+mn-lt"/>
                  </a:rPr>
                  <a:t>商品浏览和搜索</a:t>
                </a:r>
                <a:endParaRPr lang="zh-CN" altLang="en-US" sz="2000" b="0" i="0" dirty="0">
                  <a:solidFill>
                    <a:srgbClr val="24292F"/>
                  </a:solidFill>
                  <a:effectLst/>
                  <a:latin typeface="ali-55"/>
                </a:endParaRPr>
              </a:p>
            </p:txBody>
          </p:sp>
          <p:sp>
            <p:nvSpPr>
              <p:cNvPr id="45" name="矩形 44">
                <a:extLst>
                  <a:ext uri="{FF2B5EF4-FFF2-40B4-BE49-F238E27FC236}">
                    <a16:creationId xmlns:a16="http://schemas.microsoft.com/office/drawing/2014/main" id="{16250887-3354-AAE9-F56F-78C113C077A1}"/>
                  </a:ext>
                </a:extLst>
              </p:cNvPr>
              <p:cNvSpPr/>
              <p:nvPr/>
            </p:nvSpPr>
            <p:spPr>
              <a:xfrm>
                <a:off x="7262884" y="1439613"/>
                <a:ext cx="4298791" cy="826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zh-CN" altLang="en-US" sz="1400" b="1" i="0" dirty="0">
                    <a:solidFill>
                      <a:srgbClr val="24292F"/>
                    </a:solidFill>
                    <a:effectLst/>
                    <a:latin typeface="仿宋" panose="02010609060101010101" pitchFamily="49" charset="-122"/>
                    <a:ea typeface="仿宋" panose="02010609060101010101" pitchFamily="49" charset="-122"/>
                  </a:rPr>
                  <a:t>用户可以在平台上浏览和搜索商品，并可以查看详细信息。</a:t>
                </a:r>
                <a:endParaRPr lang="zh-CN" altLang="en-US" sz="1400" b="1" dirty="0">
                  <a:solidFill>
                    <a:schemeClr val="tx1"/>
                  </a:solidFill>
                  <a:latin typeface="仿宋" panose="02010609060101010101" pitchFamily="49" charset="-122"/>
                  <a:ea typeface="仿宋" panose="02010609060101010101" pitchFamily="49" charset="-122"/>
                  <a:cs typeface="+mn-ea"/>
                  <a:sym typeface="+mn-lt"/>
                </a:endParaRPr>
              </a:p>
            </p:txBody>
          </p:sp>
        </p:grpSp>
        <p:grpSp>
          <p:nvGrpSpPr>
            <p:cNvPr id="50" name="组合 49">
              <a:extLst>
                <a:ext uri="{FF2B5EF4-FFF2-40B4-BE49-F238E27FC236}">
                  <a16:creationId xmlns:a16="http://schemas.microsoft.com/office/drawing/2014/main" id="{F4F75CE5-B533-CFF4-1567-1F22FB6B4022}"/>
                </a:ext>
              </a:extLst>
            </p:cNvPr>
            <p:cNvGrpSpPr/>
            <p:nvPr/>
          </p:nvGrpSpPr>
          <p:grpSpPr>
            <a:xfrm>
              <a:off x="4810124" y="2602647"/>
              <a:ext cx="6751551" cy="826353"/>
              <a:chOff x="4810124" y="2602647"/>
              <a:chExt cx="6751551" cy="826353"/>
            </a:xfrm>
          </p:grpSpPr>
          <p:sp>
            <p:nvSpPr>
              <p:cNvPr id="15" name="矩形: 圆角 14">
                <a:extLst>
                  <a:ext uri="{FF2B5EF4-FFF2-40B4-BE49-F238E27FC236}">
                    <a16:creationId xmlns:a16="http://schemas.microsoft.com/office/drawing/2014/main" id="{0BE6255C-35B7-BF93-EA64-711DAF16329B}"/>
                  </a:ext>
                </a:extLst>
              </p:cNvPr>
              <p:cNvSpPr/>
              <p:nvPr/>
            </p:nvSpPr>
            <p:spPr>
              <a:xfrm>
                <a:off x="4810124" y="2730127"/>
                <a:ext cx="2300361" cy="552450"/>
              </a:xfrm>
              <a:prstGeom prst="roundRect">
                <a:avLst>
                  <a:gd name="adj" fmla="val 50000"/>
                </a:avLst>
              </a:prstGeom>
              <a:gradFill>
                <a:gsLst>
                  <a:gs pos="0">
                    <a:schemeClr val="accent2">
                      <a:lumMod val="60000"/>
                      <a:lumOff val="40000"/>
                    </a:schemeClr>
                  </a:gs>
                  <a:gs pos="50000">
                    <a:schemeClr val="accent2"/>
                  </a:gs>
                </a:gsLst>
                <a:lin ang="2700000" scaled="1"/>
              </a:gradFill>
              <a:effectLst>
                <a:outerShdw blurRad="177800" dist="152400" dir="2700000" algn="ctr" rotWithShape="0">
                  <a:schemeClr val="accent2">
                    <a:alpha val="20000"/>
                  </a:schemeClr>
                </a:outerShdw>
              </a:effectLst>
            </p:spPr>
            <p:txBody>
              <a:bodyPr wrap="square" lIns="0" tIns="0" rIns="0" bIns="0" rtlCol="0" anchor="ctr" anchorCtr="0">
                <a:normAutofit/>
              </a:bodyPr>
              <a:lstStyle/>
              <a:p>
                <a:pPr algn="ctr"/>
                <a:r>
                  <a:rPr lang="zh-CN" altLang="en-US" sz="2000" b="1" dirty="0">
                    <a:solidFill>
                      <a:schemeClr val="bg1"/>
                    </a:solidFill>
                    <a:cs typeface="+mn-ea"/>
                    <a:sym typeface="+mn-lt"/>
                  </a:rPr>
                  <a:t>商品订购和确认</a:t>
                </a:r>
              </a:p>
            </p:txBody>
          </p:sp>
          <p:sp>
            <p:nvSpPr>
              <p:cNvPr id="46" name="矩形 45">
                <a:extLst>
                  <a:ext uri="{FF2B5EF4-FFF2-40B4-BE49-F238E27FC236}">
                    <a16:creationId xmlns:a16="http://schemas.microsoft.com/office/drawing/2014/main" id="{7105496D-921D-3905-064B-114521B3AA80}"/>
                  </a:ext>
                </a:extLst>
              </p:cNvPr>
              <p:cNvSpPr/>
              <p:nvPr/>
            </p:nvSpPr>
            <p:spPr>
              <a:xfrm>
                <a:off x="7262884" y="2602647"/>
                <a:ext cx="4298791" cy="826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zh-CN" altLang="en-US" sz="1400" b="1" i="0" dirty="0">
                    <a:solidFill>
                      <a:srgbClr val="24292F"/>
                    </a:solidFill>
                    <a:effectLst/>
                    <a:latin typeface="仿宋" panose="02010609060101010101" pitchFamily="49" charset="-122"/>
                    <a:ea typeface="仿宋" panose="02010609060101010101" pitchFamily="49" charset="-122"/>
                  </a:rPr>
                  <a:t>用户可以选择需要购买的商品，填写购买信息并确认订单。</a:t>
                </a:r>
                <a:endParaRPr lang="zh-CN" altLang="en-US" sz="1400" b="1" dirty="0">
                  <a:solidFill>
                    <a:schemeClr val="tx1"/>
                  </a:solidFill>
                  <a:latin typeface="仿宋" panose="02010609060101010101" pitchFamily="49" charset="-122"/>
                  <a:ea typeface="仿宋" panose="02010609060101010101" pitchFamily="49" charset="-122"/>
                  <a:cs typeface="+mn-ea"/>
                  <a:sym typeface="+mn-lt"/>
                </a:endParaRPr>
              </a:p>
            </p:txBody>
          </p:sp>
        </p:grpSp>
        <p:grpSp>
          <p:nvGrpSpPr>
            <p:cNvPr id="51" name="组合 50">
              <a:extLst>
                <a:ext uri="{FF2B5EF4-FFF2-40B4-BE49-F238E27FC236}">
                  <a16:creationId xmlns:a16="http://schemas.microsoft.com/office/drawing/2014/main" id="{370B273B-ED74-D638-B8EE-18C0C87A90FD}"/>
                </a:ext>
              </a:extLst>
            </p:cNvPr>
            <p:cNvGrpSpPr/>
            <p:nvPr/>
          </p:nvGrpSpPr>
          <p:grpSpPr>
            <a:xfrm>
              <a:off x="4810124" y="3765681"/>
              <a:ext cx="6751551" cy="826353"/>
              <a:chOff x="4810124" y="3765681"/>
              <a:chExt cx="6751551" cy="826353"/>
            </a:xfrm>
          </p:grpSpPr>
          <p:sp>
            <p:nvSpPr>
              <p:cNvPr id="13" name="矩形: 圆角 12">
                <a:extLst>
                  <a:ext uri="{FF2B5EF4-FFF2-40B4-BE49-F238E27FC236}">
                    <a16:creationId xmlns:a16="http://schemas.microsoft.com/office/drawing/2014/main" id="{FE47E3AC-F4A3-0CCE-6B27-C8156F46FACB}"/>
                  </a:ext>
                </a:extLst>
              </p:cNvPr>
              <p:cNvSpPr/>
              <p:nvPr/>
            </p:nvSpPr>
            <p:spPr>
              <a:xfrm>
                <a:off x="4810124" y="3901988"/>
                <a:ext cx="2300361" cy="552450"/>
              </a:xfrm>
              <a:prstGeom prst="roundRect">
                <a:avLst>
                  <a:gd name="adj" fmla="val 50000"/>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square" lIns="0" tIns="0" rIns="0" bIns="0" rtlCol="0" anchor="ctr" anchorCtr="0">
                <a:normAutofit/>
              </a:bodyPr>
              <a:lstStyle/>
              <a:p>
                <a:pPr algn="ctr"/>
                <a:r>
                  <a:rPr lang="zh-CN" altLang="en-US" sz="2000" b="1" dirty="0">
                    <a:solidFill>
                      <a:schemeClr val="bg1"/>
                    </a:solidFill>
                    <a:cs typeface="+mn-ea"/>
                    <a:sym typeface="+mn-lt"/>
                  </a:rPr>
                  <a:t>购物车管理</a:t>
                </a:r>
              </a:p>
            </p:txBody>
          </p:sp>
          <p:sp>
            <p:nvSpPr>
              <p:cNvPr id="47" name="矩形 46">
                <a:extLst>
                  <a:ext uri="{FF2B5EF4-FFF2-40B4-BE49-F238E27FC236}">
                    <a16:creationId xmlns:a16="http://schemas.microsoft.com/office/drawing/2014/main" id="{849A048E-9ABD-B351-4F5B-7B2E51B79CC9}"/>
                  </a:ext>
                </a:extLst>
              </p:cNvPr>
              <p:cNvSpPr/>
              <p:nvPr/>
            </p:nvSpPr>
            <p:spPr>
              <a:xfrm>
                <a:off x="7262884" y="3765681"/>
                <a:ext cx="4298791" cy="826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zh-CN" altLang="en-US" sz="1400" b="1" i="0" dirty="0">
                    <a:solidFill>
                      <a:srgbClr val="24292F"/>
                    </a:solidFill>
                    <a:effectLst/>
                    <a:latin typeface="仿宋" panose="02010609060101010101" pitchFamily="49" charset="-122"/>
                    <a:ea typeface="仿宋" panose="02010609060101010101" pitchFamily="49" charset="-122"/>
                  </a:rPr>
                  <a:t>用户可以将需要购买的商品加入购物车，并可以随时编辑和查看购物车。</a:t>
                </a:r>
                <a:endParaRPr lang="zh-CN" altLang="en-US" sz="1400" b="1" dirty="0">
                  <a:solidFill>
                    <a:schemeClr val="tx1"/>
                  </a:solidFill>
                  <a:latin typeface="仿宋" panose="02010609060101010101" pitchFamily="49" charset="-122"/>
                  <a:ea typeface="仿宋" panose="02010609060101010101" pitchFamily="49" charset="-122"/>
                  <a:cs typeface="+mn-ea"/>
                  <a:sym typeface="+mn-lt"/>
                </a:endParaRPr>
              </a:p>
            </p:txBody>
          </p:sp>
        </p:grpSp>
        <p:grpSp>
          <p:nvGrpSpPr>
            <p:cNvPr id="52" name="组合 51">
              <a:extLst>
                <a:ext uri="{FF2B5EF4-FFF2-40B4-BE49-F238E27FC236}">
                  <a16:creationId xmlns:a16="http://schemas.microsoft.com/office/drawing/2014/main" id="{081249C8-7685-7F90-FB60-B2FD458904A5}"/>
                </a:ext>
              </a:extLst>
            </p:cNvPr>
            <p:cNvGrpSpPr/>
            <p:nvPr/>
          </p:nvGrpSpPr>
          <p:grpSpPr>
            <a:xfrm>
              <a:off x="4810124" y="4928714"/>
              <a:ext cx="6751551" cy="1147210"/>
              <a:chOff x="4810124" y="4928714"/>
              <a:chExt cx="6751551" cy="1147210"/>
            </a:xfrm>
          </p:grpSpPr>
          <p:sp>
            <p:nvSpPr>
              <p:cNvPr id="11" name="矩形: 圆角 10">
                <a:extLst>
                  <a:ext uri="{FF2B5EF4-FFF2-40B4-BE49-F238E27FC236}">
                    <a16:creationId xmlns:a16="http://schemas.microsoft.com/office/drawing/2014/main" id="{078312BF-F044-6D8D-9F9A-2309E8BF7294}"/>
                  </a:ext>
                </a:extLst>
              </p:cNvPr>
              <p:cNvSpPr/>
              <p:nvPr/>
            </p:nvSpPr>
            <p:spPr>
              <a:xfrm>
                <a:off x="4810124" y="5058597"/>
                <a:ext cx="2300361" cy="552450"/>
              </a:xfrm>
              <a:prstGeom prst="roundRect">
                <a:avLst>
                  <a:gd name="adj" fmla="val 50000"/>
                </a:avLst>
              </a:prstGeom>
              <a:gradFill>
                <a:gsLst>
                  <a:gs pos="0">
                    <a:schemeClr val="accent2">
                      <a:lumMod val="60000"/>
                      <a:lumOff val="40000"/>
                    </a:schemeClr>
                  </a:gs>
                  <a:gs pos="50000">
                    <a:schemeClr val="accent2"/>
                  </a:gs>
                </a:gsLst>
                <a:lin ang="2700000" scaled="1"/>
              </a:gradFill>
              <a:effectLst>
                <a:outerShdw blurRad="177800" dist="152400" dir="2700000" algn="ctr" rotWithShape="0">
                  <a:schemeClr val="accent2">
                    <a:alpha val="20000"/>
                  </a:schemeClr>
                </a:outerShdw>
              </a:effectLst>
            </p:spPr>
            <p:txBody>
              <a:bodyPr wrap="square" lIns="0" tIns="0" rIns="0" bIns="0" rtlCol="0" anchor="ctr" anchorCtr="0">
                <a:normAutofit/>
              </a:bodyPr>
              <a:lstStyle/>
              <a:p>
                <a:pPr algn="ctr"/>
                <a:r>
                  <a:rPr lang="zh-CN" altLang="en-US" sz="2000" b="1" dirty="0">
                    <a:solidFill>
                      <a:schemeClr val="bg1"/>
                    </a:solidFill>
                    <a:cs typeface="+mn-ea"/>
                    <a:sym typeface="+mn-lt"/>
                  </a:rPr>
                  <a:t>登录与支付</a:t>
                </a:r>
              </a:p>
            </p:txBody>
          </p:sp>
          <p:sp>
            <p:nvSpPr>
              <p:cNvPr id="48" name="矩形 47">
                <a:extLst>
                  <a:ext uri="{FF2B5EF4-FFF2-40B4-BE49-F238E27FC236}">
                    <a16:creationId xmlns:a16="http://schemas.microsoft.com/office/drawing/2014/main" id="{9DEB6603-CC28-37B7-84C0-D0F25B1FEE81}"/>
                  </a:ext>
                </a:extLst>
              </p:cNvPr>
              <p:cNvSpPr/>
              <p:nvPr/>
            </p:nvSpPr>
            <p:spPr>
              <a:xfrm>
                <a:off x="7262884" y="4928714"/>
                <a:ext cx="4298791" cy="1147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zh-CN" altLang="en-US" sz="1400" b="1" i="0" dirty="0">
                    <a:solidFill>
                      <a:srgbClr val="24292F"/>
                    </a:solidFill>
                    <a:effectLst/>
                    <a:latin typeface="仿宋" panose="02010609060101010101" pitchFamily="49" charset="-122"/>
                    <a:ea typeface="仿宋" panose="02010609060101010101" pitchFamily="49" charset="-122"/>
                  </a:rPr>
                  <a:t>用户在登陆界面用已有账号登录进入相应的系统，并查看个人信息，登陆后可选择支付订单，完成交易</a:t>
                </a:r>
                <a:r>
                  <a:rPr lang="zh-CN" altLang="en-US" sz="1400" b="0" i="0" dirty="0">
                    <a:solidFill>
                      <a:srgbClr val="24292F"/>
                    </a:solidFill>
                    <a:effectLst/>
                    <a:latin typeface="ali-55"/>
                  </a:rPr>
                  <a:t>。</a:t>
                </a:r>
                <a:endParaRPr lang="zh-CN" altLang="en-US" sz="1400" dirty="0">
                  <a:solidFill>
                    <a:schemeClr val="tx1"/>
                  </a:solidFill>
                  <a:cs typeface="+mn-ea"/>
                  <a:sym typeface="+mn-lt"/>
                </a:endParaRPr>
              </a:p>
            </p:txBody>
          </p:sp>
        </p:grpSp>
      </p:grpSp>
    </p:spTree>
    <p:custDataLst>
      <p:tags r:id="rId1"/>
    </p:custDataLst>
    <p:extLst>
      <p:ext uri="{BB962C8B-B14F-4D97-AF65-F5344CB8AC3E}">
        <p14:creationId xmlns:p14="http://schemas.microsoft.com/office/powerpoint/2010/main" val="262527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F692B-521C-04F3-D180-A233474D95AC}"/>
              </a:ext>
            </a:extLst>
          </p:cNvPr>
          <p:cNvSpPr>
            <a:spLocks noGrp="1"/>
          </p:cNvSpPr>
          <p:nvPr>
            <p:ph type="title"/>
          </p:nvPr>
        </p:nvSpPr>
        <p:spPr/>
        <p:txBody>
          <a:bodyPr/>
          <a:lstStyle/>
          <a:p>
            <a:r>
              <a:rPr lang="zh-CN" altLang="en-US" dirty="0">
                <a:latin typeface="+mn-lt"/>
                <a:ea typeface="+mn-ea"/>
                <a:cs typeface="+mn-ea"/>
                <a:sym typeface="+mn-lt"/>
              </a:rPr>
              <a:t>初步的</a:t>
            </a:r>
            <a:r>
              <a:rPr lang="en-US" altLang="zh-CN" dirty="0">
                <a:latin typeface="+mn-lt"/>
                <a:ea typeface="+mn-ea"/>
                <a:cs typeface="+mn-ea"/>
                <a:sym typeface="+mn-lt"/>
              </a:rPr>
              <a:t>web</a:t>
            </a:r>
            <a:r>
              <a:rPr lang="zh-CN" altLang="en-US" dirty="0">
                <a:latin typeface="+mn-lt"/>
                <a:ea typeface="+mn-ea"/>
                <a:cs typeface="+mn-ea"/>
                <a:sym typeface="+mn-lt"/>
              </a:rPr>
              <a:t>应用用户界面</a:t>
            </a:r>
          </a:p>
        </p:txBody>
      </p:sp>
      <p:sp>
        <p:nvSpPr>
          <p:cNvPr id="3" name="灯片编号占位符 2">
            <a:extLst>
              <a:ext uri="{FF2B5EF4-FFF2-40B4-BE49-F238E27FC236}">
                <a16:creationId xmlns:a16="http://schemas.microsoft.com/office/drawing/2014/main" id="{BCC2D548-FA27-C7CA-E2D7-9BAABDEA93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ea"/>
              <a:sym typeface="+mn-lt"/>
            </a:endParaRPr>
          </a:p>
        </p:txBody>
      </p:sp>
      <p:sp>
        <p:nvSpPr>
          <p:cNvPr id="8" name="文本框 7">
            <a:extLst>
              <a:ext uri="{FF2B5EF4-FFF2-40B4-BE49-F238E27FC236}">
                <a16:creationId xmlns:a16="http://schemas.microsoft.com/office/drawing/2014/main" id="{8F4D59E5-59D0-99A4-40B4-64847062D4D4}"/>
              </a:ext>
            </a:extLst>
          </p:cNvPr>
          <p:cNvSpPr txBox="1"/>
          <p:nvPr/>
        </p:nvSpPr>
        <p:spPr>
          <a:xfrm>
            <a:off x="660400" y="1278294"/>
            <a:ext cx="1726162" cy="369332"/>
          </a:xfrm>
          <a:prstGeom prst="rect">
            <a:avLst/>
          </a:prstGeom>
          <a:noFill/>
        </p:spPr>
        <p:txBody>
          <a:bodyPr wrap="square" rtlCol="0">
            <a:spAutoFit/>
          </a:bodyPr>
          <a:lstStyle/>
          <a:p>
            <a:r>
              <a:rPr lang="zh-CN" altLang="en-US" dirty="0"/>
              <a:t>主页设计示例：</a:t>
            </a:r>
          </a:p>
        </p:txBody>
      </p:sp>
      <p:pic>
        <p:nvPicPr>
          <p:cNvPr id="5" name="图片 4">
            <a:extLst>
              <a:ext uri="{FF2B5EF4-FFF2-40B4-BE49-F238E27FC236}">
                <a16:creationId xmlns:a16="http://schemas.microsoft.com/office/drawing/2014/main" id="{48F82906-D885-F6FF-1153-2B4A7DCD1E60}"/>
              </a:ext>
            </a:extLst>
          </p:cNvPr>
          <p:cNvPicPr>
            <a:picLocks noChangeAspect="1"/>
          </p:cNvPicPr>
          <p:nvPr/>
        </p:nvPicPr>
        <p:blipFill>
          <a:blip r:embed="rId3"/>
          <a:stretch>
            <a:fillRect/>
          </a:stretch>
        </p:blipFill>
        <p:spPr>
          <a:xfrm>
            <a:off x="2519265" y="1154469"/>
            <a:ext cx="9532776" cy="5392381"/>
          </a:xfrm>
          <a:prstGeom prst="rect">
            <a:avLst/>
          </a:prstGeom>
        </p:spPr>
      </p:pic>
    </p:spTree>
    <p:custDataLst>
      <p:tags r:id="rId1"/>
    </p:custDataLst>
    <p:extLst>
      <p:ext uri="{BB962C8B-B14F-4D97-AF65-F5344CB8AC3E}">
        <p14:creationId xmlns:p14="http://schemas.microsoft.com/office/powerpoint/2010/main" val="2116568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F692B-521C-04F3-D180-A233474D95AC}"/>
              </a:ext>
            </a:extLst>
          </p:cNvPr>
          <p:cNvSpPr>
            <a:spLocks noGrp="1"/>
          </p:cNvSpPr>
          <p:nvPr>
            <p:ph type="title"/>
          </p:nvPr>
        </p:nvSpPr>
        <p:spPr/>
        <p:txBody>
          <a:bodyPr/>
          <a:lstStyle/>
          <a:p>
            <a:r>
              <a:rPr lang="zh-CN" altLang="en-US" dirty="0">
                <a:latin typeface="+mn-lt"/>
                <a:ea typeface="+mn-ea"/>
                <a:cs typeface="+mn-ea"/>
                <a:sym typeface="+mn-lt"/>
              </a:rPr>
              <a:t>初步的</a:t>
            </a:r>
            <a:r>
              <a:rPr lang="en-US" altLang="zh-CN" dirty="0">
                <a:latin typeface="+mn-lt"/>
                <a:ea typeface="+mn-ea"/>
                <a:cs typeface="+mn-ea"/>
                <a:sym typeface="+mn-lt"/>
              </a:rPr>
              <a:t>web</a:t>
            </a:r>
            <a:r>
              <a:rPr lang="zh-CN" altLang="en-US" dirty="0">
                <a:latin typeface="+mn-lt"/>
                <a:ea typeface="+mn-ea"/>
                <a:cs typeface="+mn-ea"/>
                <a:sym typeface="+mn-lt"/>
              </a:rPr>
              <a:t>应用用户界面</a:t>
            </a:r>
          </a:p>
        </p:txBody>
      </p:sp>
      <p:sp>
        <p:nvSpPr>
          <p:cNvPr id="3" name="灯片编号占位符 2">
            <a:extLst>
              <a:ext uri="{FF2B5EF4-FFF2-40B4-BE49-F238E27FC236}">
                <a16:creationId xmlns:a16="http://schemas.microsoft.com/office/drawing/2014/main" id="{BCC2D548-FA27-C7CA-E2D7-9BAABDEA93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ea"/>
              <a:sym typeface="+mn-lt"/>
            </a:endParaRPr>
          </a:p>
        </p:txBody>
      </p:sp>
      <p:sp>
        <p:nvSpPr>
          <p:cNvPr id="8" name="文本框 7">
            <a:extLst>
              <a:ext uri="{FF2B5EF4-FFF2-40B4-BE49-F238E27FC236}">
                <a16:creationId xmlns:a16="http://schemas.microsoft.com/office/drawing/2014/main" id="{8F4D59E5-59D0-99A4-40B4-64847062D4D4}"/>
              </a:ext>
            </a:extLst>
          </p:cNvPr>
          <p:cNvSpPr txBox="1"/>
          <p:nvPr/>
        </p:nvSpPr>
        <p:spPr>
          <a:xfrm>
            <a:off x="660400" y="1278294"/>
            <a:ext cx="19988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F2F2F"/>
                </a:solidFill>
                <a:latin typeface="Arial"/>
                <a:ea typeface="微软雅黑"/>
              </a:rPr>
              <a:t>商品详情页</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示例：</a:t>
            </a:r>
          </a:p>
        </p:txBody>
      </p:sp>
      <p:pic>
        <p:nvPicPr>
          <p:cNvPr id="7" name="图片 6">
            <a:extLst>
              <a:ext uri="{FF2B5EF4-FFF2-40B4-BE49-F238E27FC236}">
                <a16:creationId xmlns:a16="http://schemas.microsoft.com/office/drawing/2014/main" id="{51BF1327-35E7-095F-7F94-C298FB216D48}"/>
              </a:ext>
            </a:extLst>
          </p:cNvPr>
          <p:cNvPicPr>
            <a:picLocks noChangeAspect="1"/>
          </p:cNvPicPr>
          <p:nvPr/>
        </p:nvPicPr>
        <p:blipFill>
          <a:blip r:embed="rId3"/>
          <a:stretch>
            <a:fillRect/>
          </a:stretch>
        </p:blipFill>
        <p:spPr>
          <a:xfrm>
            <a:off x="960011" y="1778307"/>
            <a:ext cx="9693480" cy="4290432"/>
          </a:xfrm>
          <a:prstGeom prst="rect">
            <a:avLst/>
          </a:prstGeom>
        </p:spPr>
      </p:pic>
    </p:spTree>
    <p:custDataLst>
      <p:tags r:id="rId1"/>
    </p:custDataLst>
    <p:extLst>
      <p:ext uri="{BB962C8B-B14F-4D97-AF65-F5344CB8AC3E}">
        <p14:creationId xmlns:p14="http://schemas.microsoft.com/office/powerpoint/2010/main" val="189699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CC2D548-FA27-C7CA-E2D7-9BAABDEA93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ea"/>
              <a:sym typeface="+mn-lt"/>
            </a:endParaRPr>
          </a:p>
        </p:txBody>
      </p:sp>
      <p:sp>
        <p:nvSpPr>
          <p:cNvPr id="10" name="文本框 9">
            <a:extLst>
              <a:ext uri="{FF2B5EF4-FFF2-40B4-BE49-F238E27FC236}">
                <a16:creationId xmlns:a16="http://schemas.microsoft.com/office/drawing/2014/main" id="{136C0661-DAF5-9222-45DE-9A933132D5D8}"/>
              </a:ext>
            </a:extLst>
          </p:cNvPr>
          <p:cNvSpPr txBox="1"/>
          <p:nvPr/>
        </p:nvSpPr>
        <p:spPr>
          <a:xfrm>
            <a:off x="718457" y="550506"/>
            <a:ext cx="2771192" cy="523220"/>
          </a:xfrm>
          <a:prstGeom prst="rect">
            <a:avLst/>
          </a:prstGeom>
          <a:noFill/>
        </p:spPr>
        <p:txBody>
          <a:bodyPr wrap="square" rtlCol="0">
            <a:spAutoFit/>
          </a:bodyPr>
          <a:lstStyle/>
          <a:p>
            <a:r>
              <a:rPr lang="zh-CN" altLang="en-US" sz="2800" b="1" dirty="0"/>
              <a:t>内容需求</a:t>
            </a:r>
          </a:p>
        </p:txBody>
      </p:sp>
      <p:graphicFrame>
        <p:nvGraphicFramePr>
          <p:cNvPr id="12" name="表格 12">
            <a:extLst>
              <a:ext uri="{FF2B5EF4-FFF2-40B4-BE49-F238E27FC236}">
                <a16:creationId xmlns:a16="http://schemas.microsoft.com/office/drawing/2014/main" id="{C727AF87-5083-F53B-5A91-A90C0387E64B}"/>
              </a:ext>
            </a:extLst>
          </p:cNvPr>
          <p:cNvGraphicFramePr>
            <a:graphicFrameLocks noGrp="1"/>
          </p:cNvGraphicFramePr>
          <p:nvPr>
            <p:extLst>
              <p:ext uri="{D42A27DB-BD31-4B8C-83A1-F6EECF244321}">
                <p14:modId xmlns:p14="http://schemas.microsoft.com/office/powerpoint/2010/main" val="325201535"/>
              </p:ext>
            </p:extLst>
          </p:nvPr>
        </p:nvGraphicFramePr>
        <p:xfrm>
          <a:off x="3043853" y="1798860"/>
          <a:ext cx="6104294" cy="3989275"/>
        </p:xfrm>
        <a:graphic>
          <a:graphicData uri="http://schemas.openxmlformats.org/drawingml/2006/table">
            <a:tbl>
              <a:tblPr firstRow="1" bandRow="1">
                <a:tableStyleId>{5C22544A-7EE6-4342-B048-85BDC9FD1C3A}</a:tableStyleId>
              </a:tblPr>
              <a:tblGrid>
                <a:gridCol w="1500155">
                  <a:extLst>
                    <a:ext uri="{9D8B030D-6E8A-4147-A177-3AD203B41FA5}">
                      <a16:colId xmlns:a16="http://schemas.microsoft.com/office/drawing/2014/main" val="1247680003"/>
                    </a:ext>
                  </a:extLst>
                </a:gridCol>
                <a:gridCol w="4604139">
                  <a:extLst>
                    <a:ext uri="{9D8B030D-6E8A-4147-A177-3AD203B41FA5}">
                      <a16:colId xmlns:a16="http://schemas.microsoft.com/office/drawing/2014/main" val="3660682229"/>
                    </a:ext>
                  </a:extLst>
                </a:gridCol>
              </a:tblGrid>
              <a:tr h="391172">
                <a:tc>
                  <a:txBody>
                    <a:bodyPr/>
                    <a:lstStyle/>
                    <a:p>
                      <a:pPr algn="ctr"/>
                      <a:r>
                        <a:rPr lang="zh-CN" altLang="en-US" dirty="0"/>
                        <a:t>用例名称</a:t>
                      </a:r>
                    </a:p>
                  </a:txBody>
                  <a:tcPr/>
                </a:tc>
                <a:tc>
                  <a:txBody>
                    <a:bodyPr/>
                    <a:lstStyle/>
                    <a:p>
                      <a:pPr algn="ctr"/>
                      <a:r>
                        <a:rPr lang="zh-CN" altLang="en-US" dirty="0"/>
                        <a:t>商品结算</a:t>
                      </a:r>
                    </a:p>
                  </a:txBody>
                  <a:tcPr/>
                </a:tc>
                <a:extLst>
                  <a:ext uri="{0D108BD9-81ED-4DB2-BD59-A6C34878D82A}">
                    <a16:rowId xmlns:a16="http://schemas.microsoft.com/office/drawing/2014/main" val="2329731781"/>
                  </a:ext>
                </a:extLst>
              </a:tr>
              <a:tr h="461362">
                <a:tc>
                  <a:txBody>
                    <a:bodyPr/>
                    <a:lstStyle/>
                    <a:p>
                      <a:pPr algn="ctr"/>
                      <a:r>
                        <a:rPr lang="zh-CN" altLang="en-US" dirty="0"/>
                        <a:t>执行者</a:t>
                      </a:r>
                    </a:p>
                  </a:txBody>
                  <a:tcPr/>
                </a:tc>
                <a:tc>
                  <a:txBody>
                    <a:bodyPr/>
                    <a:lstStyle/>
                    <a:p>
                      <a:pPr algn="ctr"/>
                      <a:r>
                        <a:rPr lang="zh-CN" altLang="en-US" dirty="0"/>
                        <a:t>登录用户</a:t>
                      </a:r>
                    </a:p>
                  </a:txBody>
                  <a:tcPr/>
                </a:tc>
                <a:extLst>
                  <a:ext uri="{0D108BD9-81ED-4DB2-BD59-A6C34878D82A}">
                    <a16:rowId xmlns:a16="http://schemas.microsoft.com/office/drawing/2014/main" val="1788178395"/>
                  </a:ext>
                </a:extLst>
              </a:tr>
              <a:tr h="461362">
                <a:tc>
                  <a:txBody>
                    <a:bodyPr/>
                    <a:lstStyle/>
                    <a:p>
                      <a:pPr algn="ctr"/>
                      <a:r>
                        <a:rPr lang="zh-CN" altLang="en-US" dirty="0"/>
                        <a:t>用例简述</a:t>
                      </a:r>
                    </a:p>
                  </a:txBody>
                  <a:tcPr/>
                </a:tc>
                <a:tc>
                  <a:txBody>
                    <a:bodyPr/>
                    <a:lstStyle/>
                    <a:p>
                      <a:pPr algn="ctr"/>
                      <a:r>
                        <a:rPr lang="zh-CN" altLang="en-US" dirty="0"/>
                        <a:t>将购物车内的商品正常结算</a:t>
                      </a:r>
                    </a:p>
                  </a:txBody>
                  <a:tcPr/>
                </a:tc>
                <a:extLst>
                  <a:ext uri="{0D108BD9-81ED-4DB2-BD59-A6C34878D82A}">
                    <a16:rowId xmlns:a16="http://schemas.microsoft.com/office/drawing/2014/main" val="3330041678"/>
                  </a:ext>
                </a:extLst>
              </a:tr>
              <a:tr h="1291293">
                <a:tc>
                  <a:txBody>
                    <a:bodyPr/>
                    <a:lstStyle/>
                    <a:p>
                      <a:pPr algn="ctr"/>
                      <a:r>
                        <a:rPr lang="zh-CN" altLang="en-US" dirty="0"/>
                        <a:t>基本流程</a:t>
                      </a:r>
                    </a:p>
                  </a:txBody>
                  <a:tcPr/>
                </a:tc>
                <a:tc>
                  <a:txBody>
                    <a:bodyPr/>
                    <a:lstStyle/>
                    <a:p>
                      <a:pPr algn="ctr"/>
                      <a:r>
                        <a:rPr lang="en-US" altLang="zh-CN" dirty="0"/>
                        <a:t>1</a:t>
                      </a:r>
                      <a:r>
                        <a:rPr lang="zh-CN" altLang="en-US" dirty="0"/>
                        <a:t>、用户登录</a:t>
                      </a:r>
                      <a:endParaRPr lang="en-US" altLang="zh-CN" dirty="0"/>
                    </a:p>
                    <a:p>
                      <a:pPr algn="ctr"/>
                      <a:r>
                        <a:rPr lang="en-US" altLang="zh-CN" dirty="0"/>
                        <a:t>2</a:t>
                      </a:r>
                      <a:r>
                        <a:rPr lang="zh-CN" altLang="en-US" dirty="0"/>
                        <a:t>、添加商品至购物车</a:t>
                      </a:r>
                      <a:endParaRPr lang="en-US" altLang="zh-CN" dirty="0"/>
                    </a:p>
                    <a:p>
                      <a:pPr algn="ctr"/>
                      <a:r>
                        <a:rPr lang="en-US" altLang="zh-CN" dirty="0"/>
                        <a:t>3</a:t>
                      </a:r>
                      <a:r>
                        <a:rPr lang="zh-CN" altLang="en-US" dirty="0"/>
                        <a:t>、点击结算按钮跳转到结算页面</a:t>
                      </a:r>
                      <a:endParaRPr lang="en-US" altLang="zh-CN" dirty="0"/>
                    </a:p>
                    <a:p>
                      <a:pPr algn="ctr"/>
                      <a:r>
                        <a:rPr lang="en-US" altLang="zh-CN" dirty="0"/>
                        <a:t>4</a:t>
                      </a:r>
                      <a:r>
                        <a:rPr lang="zh-CN" altLang="en-US" dirty="0"/>
                        <a:t>、根据支付是否成功，弹出提示</a:t>
                      </a:r>
                    </a:p>
                  </a:txBody>
                  <a:tcPr/>
                </a:tc>
                <a:extLst>
                  <a:ext uri="{0D108BD9-81ED-4DB2-BD59-A6C34878D82A}">
                    <a16:rowId xmlns:a16="http://schemas.microsoft.com/office/drawing/2014/main" val="1706609792"/>
                  </a:ext>
                </a:extLst>
              </a:tr>
              <a:tr h="461362">
                <a:tc>
                  <a:txBody>
                    <a:bodyPr/>
                    <a:lstStyle/>
                    <a:p>
                      <a:pPr algn="ctr"/>
                      <a:r>
                        <a:rPr lang="zh-CN" altLang="en-US" dirty="0"/>
                        <a:t>前置条件</a:t>
                      </a:r>
                    </a:p>
                  </a:txBody>
                  <a:tcPr/>
                </a:tc>
                <a:tc>
                  <a:txBody>
                    <a:bodyPr/>
                    <a:lstStyle/>
                    <a:p>
                      <a:pPr algn="ctr"/>
                      <a:r>
                        <a:rPr lang="zh-CN" altLang="en-US" dirty="0"/>
                        <a:t>用户登陆成功，购物车不为空</a:t>
                      </a:r>
                    </a:p>
                  </a:txBody>
                  <a:tcPr/>
                </a:tc>
                <a:extLst>
                  <a:ext uri="{0D108BD9-81ED-4DB2-BD59-A6C34878D82A}">
                    <a16:rowId xmlns:a16="http://schemas.microsoft.com/office/drawing/2014/main" val="2069683634"/>
                  </a:ext>
                </a:extLst>
              </a:tr>
              <a:tr h="461362">
                <a:tc>
                  <a:txBody>
                    <a:bodyPr/>
                    <a:lstStyle/>
                    <a:p>
                      <a:pPr algn="ctr"/>
                      <a:r>
                        <a:rPr lang="zh-CN" altLang="en-US" dirty="0"/>
                        <a:t>后置条件</a:t>
                      </a:r>
                    </a:p>
                  </a:txBody>
                  <a:tcPr/>
                </a:tc>
                <a:tc>
                  <a:txBody>
                    <a:bodyPr/>
                    <a:lstStyle/>
                    <a:p>
                      <a:pPr algn="ctr"/>
                      <a:r>
                        <a:rPr lang="zh-CN" altLang="en-US" dirty="0"/>
                        <a:t>根据支付是否成功，弹出提示</a:t>
                      </a:r>
                    </a:p>
                  </a:txBody>
                  <a:tcPr/>
                </a:tc>
                <a:extLst>
                  <a:ext uri="{0D108BD9-81ED-4DB2-BD59-A6C34878D82A}">
                    <a16:rowId xmlns:a16="http://schemas.microsoft.com/office/drawing/2014/main" val="2704716403"/>
                  </a:ext>
                </a:extLst>
              </a:tr>
              <a:tr h="461362">
                <a:tc>
                  <a:txBody>
                    <a:bodyPr/>
                    <a:lstStyle/>
                    <a:p>
                      <a:pPr algn="ctr"/>
                      <a:r>
                        <a:rPr lang="zh-CN" altLang="en-US" dirty="0"/>
                        <a:t>扩展流程</a:t>
                      </a:r>
                    </a:p>
                  </a:txBody>
                  <a:tcPr/>
                </a:tc>
                <a:tc>
                  <a:txBody>
                    <a:bodyPr/>
                    <a:lstStyle/>
                    <a:p>
                      <a:pPr algn="ctr"/>
                      <a:r>
                        <a:rPr lang="zh-CN" altLang="en-US" dirty="0"/>
                        <a:t>支付失败</a:t>
                      </a:r>
                    </a:p>
                  </a:txBody>
                  <a:tcPr/>
                </a:tc>
                <a:extLst>
                  <a:ext uri="{0D108BD9-81ED-4DB2-BD59-A6C34878D82A}">
                    <a16:rowId xmlns:a16="http://schemas.microsoft.com/office/drawing/2014/main" val="10659013"/>
                  </a:ext>
                </a:extLst>
              </a:tr>
            </a:tbl>
          </a:graphicData>
        </a:graphic>
      </p:graphicFrame>
      <p:sp>
        <p:nvSpPr>
          <p:cNvPr id="13" name="文本框 12">
            <a:extLst>
              <a:ext uri="{FF2B5EF4-FFF2-40B4-BE49-F238E27FC236}">
                <a16:creationId xmlns:a16="http://schemas.microsoft.com/office/drawing/2014/main" id="{5DD42C2A-8DBF-65DA-393E-93D71E921D24}"/>
              </a:ext>
            </a:extLst>
          </p:cNvPr>
          <p:cNvSpPr txBox="1"/>
          <p:nvPr/>
        </p:nvSpPr>
        <p:spPr>
          <a:xfrm>
            <a:off x="5480179" y="1251627"/>
            <a:ext cx="1231642" cy="369332"/>
          </a:xfrm>
          <a:prstGeom prst="rect">
            <a:avLst/>
          </a:prstGeom>
          <a:noFill/>
        </p:spPr>
        <p:txBody>
          <a:bodyPr wrap="square" rtlCol="0">
            <a:spAutoFit/>
          </a:bodyPr>
          <a:lstStyle/>
          <a:p>
            <a:r>
              <a:rPr lang="zh-CN" altLang="en-US" dirty="0"/>
              <a:t>用例描述</a:t>
            </a:r>
          </a:p>
        </p:txBody>
      </p:sp>
    </p:spTree>
    <p:custDataLst>
      <p:tags r:id="rId1"/>
    </p:custDataLst>
    <p:extLst>
      <p:ext uri="{BB962C8B-B14F-4D97-AF65-F5344CB8AC3E}">
        <p14:creationId xmlns:p14="http://schemas.microsoft.com/office/powerpoint/2010/main" val="5595167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EMPLATE" val="6edc47c0-06a6-4f68-bcde-6d29b069c5ab"/>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DIAGRAM" val="#938165;"/>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954161;"/>
</p:tagLst>
</file>

<file path=ppt/tags/tag6.xml><?xml version="1.0" encoding="utf-8"?>
<p:tagLst xmlns:a="http://schemas.openxmlformats.org/drawingml/2006/main" xmlns:r="http://schemas.openxmlformats.org/officeDocument/2006/relationships" xmlns:p="http://schemas.openxmlformats.org/presentationml/2006/main">
  <p:tag name="ISLIDE.DIAGRAM" val="#954161;"/>
</p:tagLst>
</file>

<file path=ppt/tags/tag7.xml><?xml version="1.0" encoding="utf-8"?>
<p:tagLst xmlns:a="http://schemas.openxmlformats.org/drawingml/2006/main" xmlns:r="http://schemas.openxmlformats.org/officeDocument/2006/relationships" xmlns:p="http://schemas.openxmlformats.org/presentationml/2006/main">
  <p:tag name="ISLIDE.DIAGRAM" val="#954161;"/>
</p:tagLst>
</file>

<file path=ppt/tags/tag8.xml><?xml version="1.0" encoding="utf-8"?>
<p:tagLst xmlns:a="http://schemas.openxmlformats.org/drawingml/2006/main" xmlns:r="http://schemas.openxmlformats.org/officeDocument/2006/relationships" xmlns:p="http://schemas.openxmlformats.org/presentationml/2006/main">
  <p:tag name="ISLIDE.DIAGRAM" val="#954161;"/>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OfficePLUS 主题">
  <a:themeElements>
    <a:clrScheme name="iSlide VI标准">
      <a:dk1>
        <a:srgbClr val="2F2F2F"/>
      </a:dk1>
      <a:lt1>
        <a:srgbClr val="FFFFFF"/>
      </a:lt1>
      <a:dk2>
        <a:srgbClr val="778495"/>
      </a:dk2>
      <a:lt2>
        <a:srgbClr val="F0F0F0"/>
      </a:lt2>
      <a:accent1>
        <a:srgbClr val="3960FF"/>
      </a:accent1>
      <a:accent2>
        <a:srgbClr val="F4B919"/>
      </a:accent2>
      <a:accent3>
        <a:srgbClr val="0830D0"/>
      </a:accent3>
      <a:accent4>
        <a:srgbClr val="2D97D4"/>
      </a:accent4>
      <a:accent5>
        <a:srgbClr val="899396"/>
      </a:accent5>
      <a:accent6>
        <a:srgbClr val="646D6F"/>
      </a:accent6>
      <a:hlink>
        <a:srgbClr val="F84D4D"/>
      </a:hlink>
      <a:folHlink>
        <a:srgbClr val="979797"/>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2F2F2F"/>
    </a:dk1>
    <a:lt1>
      <a:srgbClr val="FFFFFF"/>
    </a:lt1>
    <a:dk2>
      <a:srgbClr val="778495"/>
    </a:dk2>
    <a:lt2>
      <a:srgbClr val="F0F0F0"/>
    </a:lt2>
    <a:accent1>
      <a:srgbClr val="3960FF"/>
    </a:accent1>
    <a:accent2>
      <a:srgbClr val="F4B919"/>
    </a:accent2>
    <a:accent3>
      <a:srgbClr val="0830D0"/>
    </a:accent3>
    <a:accent4>
      <a:srgbClr val="2D97D4"/>
    </a:accent4>
    <a:accent5>
      <a:srgbClr val="899396"/>
    </a:accent5>
    <a:accent6>
      <a:srgbClr val="646D6F"/>
    </a:accent6>
    <a:hlink>
      <a:srgbClr val="F84D4D"/>
    </a:hlink>
    <a:folHlink>
      <a:srgbClr val="979797"/>
    </a:folHlink>
  </a:clrScheme>
</a:themeOverride>
</file>

<file path=ppt/theme/themeOverride2.xml><?xml version="1.0" encoding="utf-8"?>
<a:themeOverride xmlns:a="http://schemas.openxmlformats.org/drawingml/2006/main">
  <a:clrScheme name="iSlide VI标准">
    <a:dk1>
      <a:srgbClr val="2F2F2F"/>
    </a:dk1>
    <a:lt1>
      <a:srgbClr val="FFFFFF"/>
    </a:lt1>
    <a:dk2>
      <a:srgbClr val="778495"/>
    </a:dk2>
    <a:lt2>
      <a:srgbClr val="F0F0F0"/>
    </a:lt2>
    <a:accent1>
      <a:srgbClr val="3960FF"/>
    </a:accent1>
    <a:accent2>
      <a:srgbClr val="F4B919"/>
    </a:accent2>
    <a:accent3>
      <a:srgbClr val="0830D0"/>
    </a:accent3>
    <a:accent4>
      <a:srgbClr val="2D97D4"/>
    </a:accent4>
    <a:accent5>
      <a:srgbClr val="899396"/>
    </a:accent5>
    <a:accent6>
      <a:srgbClr val="646D6F"/>
    </a:accent6>
    <a:hlink>
      <a:srgbClr val="F84D4D"/>
    </a:hlink>
    <a:folHlink>
      <a:srgbClr val="979797"/>
    </a:folHlink>
  </a:clrScheme>
</a:themeOverride>
</file>

<file path=docProps/app.xml><?xml version="1.0" encoding="utf-8"?>
<Properties xmlns="http://schemas.openxmlformats.org/officeDocument/2006/extended-properties" xmlns:vt="http://schemas.openxmlformats.org/officeDocument/2006/docPropsVTypes">
  <Template>Wisp</Template>
  <TotalTime>671</TotalTime>
  <Words>2213</Words>
  <Application>Microsoft Office PowerPoint</Application>
  <PresentationFormat>宽屏</PresentationFormat>
  <Paragraphs>313</Paragraphs>
  <Slides>57</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57</vt:i4>
      </vt:variant>
    </vt:vector>
  </HeadingPairs>
  <TitlesOfParts>
    <vt:vector size="66" baseType="lpstr">
      <vt:lpstr>ali-55</vt:lpstr>
      <vt:lpstr>等线</vt:lpstr>
      <vt:lpstr>仿宋</vt:lpstr>
      <vt:lpstr>宋体</vt:lpstr>
      <vt:lpstr>微软雅黑</vt:lpstr>
      <vt:lpstr>Arial</vt:lpstr>
      <vt:lpstr>Calibri</vt:lpstr>
      <vt:lpstr>Times New Roman</vt:lpstr>
      <vt:lpstr>OfficePLUS 主题</vt:lpstr>
      <vt:lpstr>网上商城平台</vt:lpstr>
      <vt:lpstr>PowerPoint 演示文稿</vt:lpstr>
      <vt:lpstr>项目建议书</vt:lpstr>
      <vt:lpstr>项目建议书</vt:lpstr>
      <vt:lpstr>项目需求</vt:lpstr>
      <vt:lpstr>功能需求</vt:lpstr>
      <vt:lpstr>初步的web应用用户界面</vt:lpstr>
      <vt:lpstr>初步的web应用用户界面</vt:lpstr>
      <vt:lpstr>PowerPoint 演示文稿</vt:lpstr>
      <vt:lpstr>应用建模</vt:lpstr>
      <vt:lpstr>功能需求</vt:lpstr>
      <vt:lpstr>PowerPoint 演示文稿</vt:lpstr>
      <vt:lpstr>内容</vt:lpstr>
      <vt:lpstr>内容建模</vt:lpstr>
      <vt:lpstr>内容建模</vt:lpstr>
      <vt:lpstr>超文本建模</vt:lpstr>
      <vt:lpstr>超文本建模</vt:lpstr>
      <vt:lpstr>适应性建模</vt:lpstr>
      <vt:lpstr>适应性建模</vt:lpstr>
      <vt:lpstr>架构设计</vt:lpstr>
      <vt:lpstr>层次架构</vt:lpstr>
      <vt:lpstr>应用设计</vt:lpstr>
      <vt:lpstr>交互设计</vt:lpstr>
      <vt:lpstr>产品分类</vt:lpstr>
      <vt:lpstr>购物车设计</vt:lpstr>
      <vt:lpstr>应用构建</vt:lpstr>
      <vt:lpstr>前台首页</vt:lpstr>
      <vt:lpstr>购物车</vt:lpstr>
      <vt:lpstr>我的订单</vt:lpstr>
      <vt:lpstr>收藏夹</vt:lpstr>
      <vt:lpstr>个人中心</vt:lpstr>
      <vt:lpstr>收货地址</vt:lpstr>
      <vt:lpstr>搜索框</vt:lpstr>
      <vt:lpstr>后台首页</vt:lpstr>
      <vt:lpstr>用户管理</vt:lpstr>
      <vt:lpstr>商品管理</vt:lpstr>
      <vt:lpstr>订单管理</vt:lpstr>
      <vt:lpstr>应用测试</vt:lpstr>
      <vt:lpstr>功能测试</vt:lpstr>
      <vt:lpstr>功能测试</vt:lpstr>
      <vt:lpstr>性能测试</vt:lpstr>
      <vt:lpstr>性能测试</vt:lpstr>
      <vt:lpstr>应用运维</vt:lpstr>
      <vt:lpstr>SEO策略分析</vt:lpstr>
      <vt:lpstr>SEO策略分析</vt:lpstr>
      <vt:lpstr>应用性能和可用性</vt:lpstr>
      <vt:lpstr>应用性能分析与调优</vt:lpstr>
      <vt:lpstr>应用性能分析与调优</vt:lpstr>
      <vt:lpstr>应用性能分析与调优</vt:lpstr>
      <vt:lpstr>可用性分析与调优</vt:lpstr>
      <vt:lpstr>可用性分析与调优</vt:lpstr>
      <vt:lpstr>应用安全分析与防护</vt:lpstr>
      <vt:lpstr>可能存在的安全隐患及其防护策略</vt:lpstr>
      <vt:lpstr>可能存在的安全隐患及其防护策略</vt:lpstr>
      <vt:lpstr>可能存在的安全隐患及其防护策略</vt:lpstr>
      <vt:lpstr>可能存在的安全隐患及其防护策略</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dc:creator>
  <cp:lastModifiedBy>季 林余</cp:lastModifiedBy>
  <cp:revision>51</cp:revision>
  <cp:lastPrinted>2023-04-17T16:00:00Z</cp:lastPrinted>
  <dcterms:created xsi:type="dcterms:W3CDTF">2023-04-17T16:00:00Z</dcterms:created>
  <dcterms:modified xsi:type="dcterms:W3CDTF">2023-06-05T12:17:51Z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6edc47c0-06a6-4f68-bcde-6d29b069c5ab</vt:lpwstr>
  </property>
</Properties>
</file>